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5" r:id="rId9"/>
    <p:sldId id="264" r:id="rId10"/>
    <p:sldId id="266" r:id="rId11"/>
    <p:sldId id="267" r:id="rId12"/>
    <p:sldId id="342" r:id="rId13"/>
    <p:sldId id="343" r:id="rId14"/>
    <p:sldId id="263" r:id="rId15"/>
    <p:sldId id="344" r:id="rId16"/>
    <p:sldId id="346" r:id="rId17"/>
    <p:sldId id="345" r:id="rId18"/>
    <p:sldId id="348" r:id="rId19"/>
    <p:sldId id="349" r:id="rId20"/>
    <p:sldId id="347" r:id="rId21"/>
    <p:sldId id="350" r:id="rId22"/>
    <p:sldId id="351" r:id="rId23"/>
    <p:sldId id="352" r:id="rId24"/>
    <p:sldId id="354" r:id="rId25"/>
    <p:sldId id="353" r:id="rId2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31"/>
    <p:restoredTop sz="94541"/>
  </p:normalViewPr>
  <p:slideViewPr>
    <p:cSldViewPr snapToGrid="0" snapToObjects="1">
      <p:cViewPr varScale="1">
        <p:scale>
          <a:sx n="165" d="100"/>
          <a:sy n="165" d="100"/>
        </p:scale>
        <p:origin x="5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EF51DC-FFF8-B14E-9A81-DDA04A01B9C6}" type="datetimeFigureOut">
              <a:rPr lang="en-US" smtClean="0"/>
              <a:t>3/27/23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FF933B-B1A4-C246-AE65-4CA72B74D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2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F933B-B1A4-C246-AE65-4CA72B74D5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804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F933B-B1A4-C246-AE65-4CA72B74D5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656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F933B-B1A4-C246-AE65-4CA72B74D50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673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F933B-B1A4-C246-AE65-4CA72B74D50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420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F933B-B1A4-C246-AE65-4CA72B74D50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19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F933B-B1A4-C246-AE65-4CA72B74D50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608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F933B-B1A4-C246-AE65-4CA72B74D50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48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F933B-B1A4-C246-AE65-4CA72B74D50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445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642EE-5C11-2C48-88F5-8942B2213B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C6F461-FA6E-A44C-8824-8CBDD6ED27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2116F-B358-5C4A-8383-563118A49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F334E-BB0B-2F4C-860B-AB91C4AFDE55}" type="datetimeFigureOut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06E7E-953D-574F-9DB4-39F3828CF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65F01-E62C-CD46-AF2D-F0DDECCDD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A3EC-3BE4-CF4A-8E87-27F70F760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781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24BE3-FAA8-F843-B4DB-C5E339BD8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B5CAC6-A2A4-7540-B0BD-5C2674BDD1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831D2-A96E-174D-9BB5-17CC83C92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F334E-BB0B-2F4C-860B-AB91C4AFDE55}" type="datetimeFigureOut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7B450-6F18-544C-9137-69CB304AD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9C0D4-C4E2-C347-AE30-4E4841199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A3EC-3BE4-CF4A-8E87-27F70F760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261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F40A5F-8FFE-114F-9E39-F1D4D01A6B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B08E7A-47D5-BB48-ACDC-2E4754D08F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A8BCD-A2F5-CC48-A828-62BE47A99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F334E-BB0B-2F4C-860B-AB91C4AFDE55}" type="datetimeFigureOut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7D845-9F10-124B-9518-3D224F029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9AB88-1003-5F47-B0DC-591CBC494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A3EC-3BE4-CF4A-8E87-27F70F760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227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93746-24A7-744E-9032-DDA1706D2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06083-A1A3-004F-9EDB-33B2F9DE6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BF846-55A7-264B-A430-2CFB12AF6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F334E-BB0B-2F4C-860B-AB91C4AFDE55}" type="datetimeFigureOut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2C38A-9FFD-0846-82DF-306088CC8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D6F77-C89C-FF4A-A8F1-85FDE9FC6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A3EC-3BE4-CF4A-8E87-27F70F760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180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B5E7D-F97F-154B-9EDF-A53C9268F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F0745-C575-0640-A50B-B123CFF03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4C902-49A8-B545-A525-0B0F2DA5E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F334E-BB0B-2F4C-860B-AB91C4AFDE55}" type="datetimeFigureOut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B903F9-6AB1-FF47-BDDD-250363CEC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41967-6BF7-5443-A253-80100FBC9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A3EC-3BE4-CF4A-8E87-27F70F760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57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39F70-0D58-514A-A74A-BBA662BFE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3618C-1515-D44C-82CB-F6C9C3B2D1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C88646-FAB7-604A-9D7A-4A2BA0BD55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3DAD76-4D22-C248-BA54-6772E19C4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F334E-BB0B-2F4C-860B-AB91C4AFDE55}" type="datetimeFigureOut">
              <a:rPr lang="en-US" smtClean="0"/>
              <a:t>3/27/23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0EBB5D-2F64-E242-B989-A86E2C944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EAB3D1-70B3-EF46-A296-D0F1DA217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A3EC-3BE4-CF4A-8E87-27F70F760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185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A8538-536F-5A49-A237-1FE28F694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CBBAF-E4A5-FE44-915C-BCC6C6670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606BA1-3E49-4E44-A45D-593CF9ECD4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483876-E081-5447-BD0F-BC6CDC4D21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34594E-410E-2942-BD4A-22F874C40C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C4E309-359F-8C45-93AD-B525D6AFC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F334E-BB0B-2F4C-860B-AB91C4AFDE55}" type="datetimeFigureOut">
              <a:rPr lang="en-US" smtClean="0"/>
              <a:t>3/27/23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0E7A54-D764-B640-B612-4EC4C58F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2E744D-2CEB-F845-8273-ADBD1032B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A3EC-3BE4-CF4A-8E87-27F70F760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625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014C3-C2C9-3C47-98A4-607A24B92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DBE298-D0EE-9A46-830C-5052A6BC1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F334E-BB0B-2F4C-860B-AB91C4AFDE55}" type="datetimeFigureOut">
              <a:rPr lang="en-US" smtClean="0"/>
              <a:t>3/27/23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5245F4-A9D2-944A-A98F-6FEEE63D1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5330A5-5F4F-1C42-AA30-D2CC24D5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A3EC-3BE4-CF4A-8E87-27F70F760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494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345F97-E62D-4A47-B95E-625E8EB62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F334E-BB0B-2F4C-860B-AB91C4AFDE55}" type="datetimeFigureOut">
              <a:rPr lang="en-US" smtClean="0"/>
              <a:t>3/27/23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E9822E-748A-0546-8C42-A98216BB9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2565D-E4DB-FE42-A0F9-D1DCA354F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A3EC-3BE4-CF4A-8E87-27F70F760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17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EE0EA-A034-7C40-B1C6-7F962CC16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C8C54-6F71-0640-85F1-F3711F646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6E1A1-C1B9-E14D-8228-5EC1C56738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1AB9AA-F47B-7E4B-A650-3583BCCC1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F334E-BB0B-2F4C-860B-AB91C4AFDE55}" type="datetimeFigureOut">
              <a:rPr lang="en-US" smtClean="0"/>
              <a:t>3/27/23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DD9C91-E5F5-154C-926A-555785DE3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B7B46-2DB1-8449-BBC1-758A8166C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A3EC-3BE4-CF4A-8E87-27F70F760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66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65723-18AF-2C45-8B67-AFD106434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E07FD2-C5E1-CD4E-BD67-08150CB1CD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A92680-DEDF-E64B-B1D5-FA008B99AC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0C9AE6-1273-AC42-850D-663E78BCA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F334E-BB0B-2F4C-860B-AB91C4AFDE55}" type="datetimeFigureOut">
              <a:rPr lang="en-US" smtClean="0"/>
              <a:t>3/27/23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FFFE51-3AA3-064E-9A7B-D19BBD755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B38471-B8FD-3747-B8A0-01C9D556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A3EC-3BE4-CF4A-8E87-27F70F760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916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6C326E-7151-694A-8FF0-B686C8532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189766-F33E-0446-A8C9-0DE44AE2A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1464-54D0-1341-9F6B-84B3F27867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F334E-BB0B-2F4C-860B-AB91C4AFDE55}" type="datetimeFigureOut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9E560-77F2-7143-A807-7077B282D9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5B759-8B29-B244-923C-BD33C868E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5A3EC-3BE4-CF4A-8E87-27F70F760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874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7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7" Type="http://schemas.openxmlformats.org/officeDocument/2006/relationships/image" Target="../media/image3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DD2C1-B663-094B-B21C-251630FA8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928" y="239010"/>
            <a:ext cx="7036319" cy="99417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EAS2655 – Week 11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C2A6AB-92AD-C24F-BE9F-FDD7427E8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318" y="1331510"/>
            <a:ext cx="7343414" cy="330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Agenda</a:t>
            </a:r>
          </a:p>
          <a:p>
            <a:r>
              <a:rPr lang="en-US" dirty="0"/>
              <a:t>Geochemical box model (e.g., atmospheric chemistry model)</a:t>
            </a:r>
          </a:p>
          <a:p>
            <a:r>
              <a:rPr lang="en-US" dirty="0"/>
              <a:t>Basic concepts and terminology</a:t>
            </a:r>
          </a:p>
          <a:p>
            <a:r>
              <a:rPr lang="en-US" dirty="0"/>
              <a:t>Ordinary differential equations (ODE)</a:t>
            </a:r>
          </a:p>
          <a:p>
            <a:r>
              <a:rPr lang="en-US" dirty="0"/>
              <a:t>One-box model for CO2</a:t>
            </a:r>
          </a:p>
          <a:p>
            <a:r>
              <a:rPr lang="en-US" dirty="0"/>
              <a:t>Numerical solution</a:t>
            </a:r>
          </a:p>
          <a:p>
            <a:r>
              <a:rPr lang="en-US" dirty="0"/>
              <a:t>Reading p. 78-84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031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D1211-95E3-874A-BC79-3D82FE6D008A}"/>
              </a:ext>
            </a:extLst>
          </p:cNvPr>
          <p:cNvSpPr txBox="1">
            <a:spLocks/>
          </p:cNvSpPr>
          <p:nvPr/>
        </p:nvSpPr>
        <p:spPr>
          <a:xfrm>
            <a:off x="1424929" y="239010"/>
            <a:ext cx="6065242" cy="9941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EAS2655 – Week 11</a:t>
            </a:r>
          </a:p>
        </p:txBody>
      </p:sp>
      <p:sp>
        <p:nvSpPr>
          <p:cNvPr id="30" name="TextBox 2">
            <a:extLst>
              <a:ext uri="{FF2B5EF4-FFF2-40B4-BE49-F238E27FC236}">
                <a16:creationId xmlns:a16="http://schemas.microsoft.com/office/drawing/2014/main" id="{E5529409-D434-A146-B10B-7B73FA43EA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4943" y="987722"/>
            <a:ext cx="7207524" cy="64633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 dirty="0">
                <a:solidFill>
                  <a:schemeClr val="tx1"/>
                </a:solidFill>
              </a:rPr>
              <a:t>Special case 2: no source, first-order loss L=</a:t>
            </a:r>
            <a:r>
              <a:rPr lang="en-US" altLang="en-US" sz="1800" b="0" i="1" dirty="0">
                <a:solidFill>
                  <a:schemeClr val="tx1"/>
                </a:solidFill>
              </a:rPr>
              <a:t>km</a:t>
            </a:r>
            <a:r>
              <a:rPr lang="en-US" altLang="en-US" sz="1800" b="0" dirty="0">
                <a:solidFill>
                  <a:schemeClr val="tx1"/>
                </a:solidFill>
              </a:rPr>
              <a:t>, initial mass </a:t>
            </a:r>
            <a:r>
              <a:rPr lang="en-US" altLang="en-US" sz="1800" b="0" i="1" dirty="0">
                <a:solidFill>
                  <a:schemeClr val="tx1"/>
                </a:solidFill>
              </a:rPr>
              <a:t>m</a:t>
            </a:r>
            <a:r>
              <a:rPr lang="en-US" altLang="en-US" sz="1800" b="0" baseline="-25000" dirty="0">
                <a:solidFill>
                  <a:schemeClr val="tx1"/>
                </a:solidFill>
              </a:rPr>
              <a:t>0 </a:t>
            </a:r>
            <a:r>
              <a:rPr lang="en-US" altLang="en-US" sz="1800" b="0" dirty="0">
                <a:solidFill>
                  <a:schemeClr val="tx1"/>
                </a:solidFill>
              </a:rPr>
              <a:t>, initial time 0 (e.g., CFCs)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E9D50EA-4740-1C4D-82E5-72D63AD87B64}"/>
              </a:ext>
            </a:extLst>
          </p:cNvPr>
          <p:cNvCxnSpPr/>
          <p:nvPr/>
        </p:nvCxnSpPr>
        <p:spPr>
          <a:xfrm>
            <a:off x="1572322" y="2180122"/>
            <a:ext cx="0" cy="2141034"/>
          </a:xfrm>
          <a:prstGeom prst="line">
            <a:avLst/>
          </a:prstGeom>
          <a:ln>
            <a:head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EE57277-15EE-A74D-B0A1-7D33765E03CC}"/>
              </a:ext>
            </a:extLst>
          </p:cNvPr>
          <p:cNvCxnSpPr>
            <a:cxnSpLocks/>
          </p:cNvCxnSpPr>
          <p:nvPr/>
        </p:nvCxnSpPr>
        <p:spPr>
          <a:xfrm flipH="1">
            <a:off x="1234069" y="4005205"/>
            <a:ext cx="3126058" cy="0"/>
          </a:xfrm>
          <a:prstGeom prst="line">
            <a:avLst/>
          </a:prstGeom>
          <a:ln>
            <a:head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1395E82-8E33-E249-9B76-E1A2E7A76A41}"/>
              </a:ext>
            </a:extLst>
          </p:cNvPr>
          <p:cNvSpPr txBox="1"/>
          <p:nvPr/>
        </p:nvSpPr>
        <p:spPr>
          <a:xfrm>
            <a:off x="1158769" y="2474182"/>
            <a:ext cx="532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</a:t>
            </a:r>
            <a:r>
              <a:rPr lang="en-US" baseline="-25000" dirty="0"/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D58A35-6055-F440-B0B8-77BFCEAE65F3}"/>
              </a:ext>
            </a:extLst>
          </p:cNvPr>
          <p:cNvSpPr txBox="1"/>
          <p:nvPr/>
        </p:nvSpPr>
        <p:spPr>
          <a:xfrm>
            <a:off x="4027220" y="3997708"/>
            <a:ext cx="532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</a:t>
            </a:r>
            <a:endParaRPr lang="en-US" i="1" baseline="-25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CF7254-4C55-454E-9AA4-CA6862A32210}"/>
              </a:ext>
            </a:extLst>
          </p:cNvPr>
          <p:cNvSpPr txBox="1"/>
          <p:nvPr/>
        </p:nvSpPr>
        <p:spPr>
          <a:xfrm>
            <a:off x="1572322" y="1915618"/>
            <a:ext cx="532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054934B-A5B2-1640-A13D-F17D18E49768}"/>
                  </a:ext>
                </a:extLst>
              </p:cNvPr>
              <p:cNvSpPr txBox="1"/>
              <p:nvPr/>
            </p:nvSpPr>
            <p:spPr>
              <a:xfrm>
                <a:off x="2550948" y="1688998"/>
                <a:ext cx="1785617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𝑑𝑚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054934B-A5B2-1640-A13D-F17D18E49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0948" y="1688998"/>
                <a:ext cx="1785617" cy="525913"/>
              </a:xfrm>
              <a:prstGeom prst="rect">
                <a:avLst/>
              </a:prstGeom>
              <a:blipFill>
                <a:blip r:embed="rId2"/>
                <a:stretch>
                  <a:fillRect l="-2817" r="-2817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ight Arrow 38">
            <a:extLst>
              <a:ext uri="{FF2B5EF4-FFF2-40B4-BE49-F238E27FC236}">
                <a16:creationId xmlns:a16="http://schemas.microsoft.com/office/drawing/2014/main" id="{1CD75744-F1AB-7E41-B2F1-A545A92FF67D}"/>
              </a:ext>
            </a:extLst>
          </p:cNvPr>
          <p:cNvSpPr/>
          <p:nvPr/>
        </p:nvSpPr>
        <p:spPr>
          <a:xfrm>
            <a:off x="4594013" y="1862118"/>
            <a:ext cx="807672" cy="2629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6A5C0C-1F8F-6247-83A1-FA05EC22CC8F}"/>
              </a:ext>
            </a:extLst>
          </p:cNvPr>
          <p:cNvSpPr txBox="1"/>
          <p:nvPr/>
        </p:nvSpPr>
        <p:spPr>
          <a:xfrm>
            <a:off x="4907803" y="2512327"/>
            <a:ext cx="1366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Lifetime: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51013077-998F-0C40-934F-BF868301CF50}"/>
              </a:ext>
            </a:extLst>
          </p:cNvPr>
          <p:cNvSpPr/>
          <p:nvPr/>
        </p:nvSpPr>
        <p:spPr>
          <a:xfrm rot="10800000">
            <a:off x="1596816" y="1527140"/>
            <a:ext cx="3597349" cy="2459207"/>
          </a:xfrm>
          <a:prstGeom prst="arc">
            <a:avLst>
              <a:gd name="adj1" fmla="val 16200000"/>
              <a:gd name="adj2" fmla="val 6373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8E515F-F8BC-D840-8661-9354B62ECC07}"/>
                  </a:ext>
                </a:extLst>
              </p:cNvPr>
              <p:cNvSpPr txBox="1"/>
              <p:nvPr/>
            </p:nvSpPr>
            <p:spPr>
              <a:xfrm>
                <a:off x="5855449" y="1807715"/>
                <a:ext cx="1291892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8E515F-F8BC-D840-8661-9354B62EC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449" y="1807715"/>
                <a:ext cx="1291892" cy="281937"/>
              </a:xfrm>
              <a:prstGeom prst="rect">
                <a:avLst/>
              </a:prstGeom>
              <a:blipFill>
                <a:blip r:embed="rId3"/>
                <a:stretch>
                  <a:fillRect l="-2941" t="-4348" r="-98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30FF45-0B44-F646-886D-790B783D2B99}"/>
                  </a:ext>
                </a:extLst>
              </p:cNvPr>
              <p:cNvSpPr txBox="1"/>
              <p:nvPr/>
            </p:nvSpPr>
            <p:spPr>
              <a:xfrm>
                <a:off x="5977998" y="2558493"/>
                <a:ext cx="840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=1/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30FF45-0B44-F646-886D-790B783D2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998" y="2558493"/>
                <a:ext cx="840423" cy="276999"/>
              </a:xfrm>
              <a:prstGeom prst="rect">
                <a:avLst/>
              </a:prstGeom>
              <a:blipFill>
                <a:blip r:embed="rId4"/>
                <a:stretch>
                  <a:fillRect l="-2941" r="-4412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4D1711-87D2-E645-98BF-22390F3D295A}"/>
              </a:ext>
            </a:extLst>
          </p:cNvPr>
          <p:cNvCxnSpPr/>
          <p:nvPr/>
        </p:nvCxnSpPr>
        <p:spPr>
          <a:xfrm>
            <a:off x="1357460" y="3601039"/>
            <a:ext cx="1338606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8F834E-7D64-444B-980F-DC9B6C260790}"/>
                  </a:ext>
                </a:extLst>
              </p:cNvPr>
              <p:cNvSpPr txBox="1"/>
              <p:nvPr/>
            </p:nvSpPr>
            <p:spPr>
              <a:xfrm>
                <a:off x="1657720" y="4063689"/>
                <a:ext cx="8404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=1/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28F834E-7D64-444B-980F-DC9B6C260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720" y="4063689"/>
                <a:ext cx="840423" cy="276999"/>
              </a:xfrm>
              <a:prstGeom prst="rect">
                <a:avLst/>
              </a:prstGeom>
              <a:blipFill>
                <a:blip r:embed="rId5"/>
                <a:stretch>
                  <a:fillRect l="-2985" t="-4545" r="-5970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C4F7118-FAF5-D54E-9C30-56F7BFF93D22}"/>
                  </a:ext>
                </a:extLst>
              </p:cNvPr>
              <p:cNvSpPr txBox="1"/>
              <p:nvPr/>
            </p:nvSpPr>
            <p:spPr>
              <a:xfrm>
                <a:off x="2104642" y="2969972"/>
                <a:ext cx="1774460" cy="567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=0.3679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C4F7118-FAF5-D54E-9C30-56F7BFF93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642" y="2969972"/>
                <a:ext cx="1774460" cy="567463"/>
              </a:xfrm>
              <a:prstGeom prst="rect">
                <a:avLst/>
              </a:prstGeom>
              <a:blipFill>
                <a:blip r:embed="rId6"/>
                <a:stretch>
                  <a:fillRect l="-1418" t="-4348" r="-283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E81662-5FCA-CF45-9FDA-E3EE28FFE6F4}"/>
              </a:ext>
            </a:extLst>
          </p:cNvPr>
          <p:cNvCxnSpPr>
            <a:cxnSpLocks/>
          </p:cNvCxnSpPr>
          <p:nvPr/>
        </p:nvCxnSpPr>
        <p:spPr>
          <a:xfrm>
            <a:off x="2077932" y="3311122"/>
            <a:ext cx="0" cy="809134"/>
          </a:xfrm>
          <a:prstGeom prst="line">
            <a:avLst/>
          </a:prstGeom>
          <a:ln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736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D1211-95E3-874A-BC79-3D82FE6D008A}"/>
              </a:ext>
            </a:extLst>
          </p:cNvPr>
          <p:cNvSpPr txBox="1">
            <a:spLocks/>
          </p:cNvSpPr>
          <p:nvPr/>
        </p:nvSpPr>
        <p:spPr>
          <a:xfrm>
            <a:off x="1424929" y="239010"/>
            <a:ext cx="6065242" cy="9941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EAS2655 – Week 11</a:t>
            </a:r>
          </a:p>
        </p:txBody>
      </p:sp>
      <p:sp>
        <p:nvSpPr>
          <p:cNvPr id="30" name="TextBox 2">
            <a:extLst>
              <a:ext uri="{FF2B5EF4-FFF2-40B4-BE49-F238E27FC236}">
                <a16:creationId xmlns:a16="http://schemas.microsoft.com/office/drawing/2014/main" id="{E5529409-D434-A146-B10B-7B73FA43EA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4942" y="987722"/>
            <a:ext cx="7847020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 dirty="0">
                <a:solidFill>
                  <a:schemeClr val="tx1"/>
                </a:solidFill>
              </a:rPr>
              <a:t>Special case 3: constant source (S), first-order loss L=</a:t>
            </a:r>
            <a:r>
              <a:rPr lang="en-US" altLang="en-US" sz="1800" b="0" i="1" dirty="0">
                <a:solidFill>
                  <a:schemeClr val="tx1"/>
                </a:solidFill>
              </a:rPr>
              <a:t>km</a:t>
            </a:r>
            <a:r>
              <a:rPr lang="en-US" altLang="en-US" sz="1800" b="0" dirty="0">
                <a:solidFill>
                  <a:schemeClr val="tx1"/>
                </a:solidFill>
              </a:rPr>
              <a:t>, initial mass </a:t>
            </a:r>
            <a:r>
              <a:rPr lang="en-US" altLang="en-US" sz="1800" b="0" i="1" dirty="0">
                <a:solidFill>
                  <a:schemeClr val="tx1"/>
                </a:solidFill>
              </a:rPr>
              <a:t>m</a:t>
            </a:r>
            <a:r>
              <a:rPr lang="en-US" altLang="en-US" sz="1800" b="0" baseline="-25000" dirty="0">
                <a:solidFill>
                  <a:schemeClr val="tx1"/>
                </a:solidFill>
              </a:rPr>
              <a:t>0 </a:t>
            </a:r>
            <a:endParaRPr lang="en-US" altLang="en-US" sz="1800" b="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054934B-A5B2-1640-A13D-F17D18E49768}"/>
                  </a:ext>
                </a:extLst>
              </p:cNvPr>
              <p:cNvSpPr txBox="1"/>
              <p:nvPr/>
            </p:nvSpPr>
            <p:spPr>
              <a:xfrm>
                <a:off x="1424929" y="1419162"/>
                <a:ext cx="1411860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𝑑𝑚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054934B-A5B2-1640-A13D-F17D18E49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929" y="1419162"/>
                <a:ext cx="1411860" cy="525913"/>
              </a:xfrm>
              <a:prstGeom prst="rect">
                <a:avLst/>
              </a:prstGeom>
              <a:blipFill>
                <a:blip r:embed="rId2"/>
                <a:stretch>
                  <a:fillRect l="-3571" t="-2326" r="-3571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ight Arrow 38">
            <a:extLst>
              <a:ext uri="{FF2B5EF4-FFF2-40B4-BE49-F238E27FC236}">
                <a16:creationId xmlns:a16="http://schemas.microsoft.com/office/drawing/2014/main" id="{1CD75744-F1AB-7E41-B2F1-A545A92FF67D}"/>
              </a:ext>
            </a:extLst>
          </p:cNvPr>
          <p:cNvSpPr/>
          <p:nvPr/>
        </p:nvSpPr>
        <p:spPr>
          <a:xfrm>
            <a:off x="3200410" y="1595782"/>
            <a:ext cx="807672" cy="2629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8E515F-F8BC-D840-8661-9354B62ECC07}"/>
                  </a:ext>
                </a:extLst>
              </p:cNvPr>
              <p:cNvSpPr txBox="1"/>
              <p:nvPr/>
            </p:nvSpPr>
            <p:spPr>
              <a:xfrm>
                <a:off x="4795428" y="1497353"/>
                <a:ext cx="3203569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𝑘𝑡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𝑘𝑡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8E515F-F8BC-D840-8661-9354B62EC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428" y="1497353"/>
                <a:ext cx="3203569" cy="797398"/>
              </a:xfrm>
              <a:prstGeom prst="rect">
                <a:avLst/>
              </a:prstGeom>
              <a:blipFill>
                <a:blip r:embed="rId3"/>
                <a:stretch>
                  <a:fillRect t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4">
            <a:extLst>
              <a:ext uri="{FF2B5EF4-FFF2-40B4-BE49-F238E27FC236}">
                <a16:creationId xmlns:a16="http://schemas.microsoft.com/office/drawing/2014/main" id="{EA735863-97AC-DB41-97DF-D3922059ACE3}"/>
              </a:ext>
            </a:extLst>
          </p:cNvPr>
          <p:cNvGrpSpPr>
            <a:grpSpLocks/>
          </p:cNvGrpSpPr>
          <p:nvPr/>
        </p:nvGrpSpPr>
        <p:grpSpPr bwMode="auto">
          <a:xfrm>
            <a:off x="147637" y="2051216"/>
            <a:ext cx="8539163" cy="4540084"/>
            <a:chOff x="-387" y="1375"/>
            <a:chExt cx="5379" cy="3113"/>
          </a:xfrm>
        </p:grpSpPr>
        <p:pic>
          <p:nvPicPr>
            <p:cNvPr id="20" name="Picture 5" descr="~AUT0002">
              <a:extLst>
                <a:ext uri="{FF2B5EF4-FFF2-40B4-BE49-F238E27FC236}">
                  <a16:creationId xmlns:a16="http://schemas.microsoft.com/office/drawing/2014/main" id="{8126FD87-A47C-6345-BC8B-BB5F9399E9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87" y="1375"/>
              <a:ext cx="2999" cy="2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Rectangle 6">
              <a:extLst>
                <a:ext uri="{FF2B5EF4-FFF2-40B4-BE49-F238E27FC236}">
                  <a16:creationId xmlns:a16="http://schemas.microsoft.com/office/drawing/2014/main" id="{1E82DF22-07CC-2442-96F1-0C3B6332A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4152"/>
              <a:ext cx="4368" cy="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60D0695-63A0-4D49-B45A-D31AD7DB2C17}"/>
                  </a:ext>
                </a:extLst>
              </p:cNvPr>
              <p:cNvSpPr txBox="1"/>
              <p:nvPr/>
            </p:nvSpPr>
            <p:spPr>
              <a:xfrm>
                <a:off x="4956608" y="3393608"/>
                <a:ext cx="1073499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(∞)=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60D0695-63A0-4D49-B45A-D31AD7DB2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6608" y="3393608"/>
                <a:ext cx="1073499" cy="520399"/>
              </a:xfrm>
              <a:prstGeom prst="rect">
                <a:avLst/>
              </a:prstGeom>
              <a:blipFill>
                <a:blip r:embed="rId5"/>
                <a:stretch>
                  <a:fillRect l="-3529" t="-7143" r="-4706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2179316-75AE-5A4B-8E9D-9E81E3D4C659}"/>
                  </a:ext>
                </a:extLst>
              </p:cNvPr>
              <p:cNvSpPr txBox="1"/>
              <p:nvPr/>
            </p:nvSpPr>
            <p:spPr>
              <a:xfrm>
                <a:off x="4345815" y="4126846"/>
                <a:ext cx="4572000" cy="3799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2179316-75AE-5A4B-8E9D-9E81E3D4C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5815" y="4126846"/>
                <a:ext cx="4572000" cy="379976"/>
              </a:xfrm>
              <a:prstGeom prst="rect">
                <a:avLst/>
              </a:prstGeom>
              <a:blipFill>
                <a:blip r:embed="rId6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E72ADF8-68A3-764F-BC3F-6A011C5D48E7}"/>
              </a:ext>
            </a:extLst>
          </p:cNvPr>
          <p:cNvSpPr txBox="1"/>
          <p:nvPr/>
        </p:nvSpPr>
        <p:spPr>
          <a:xfrm>
            <a:off x="4898452" y="3034135"/>
            <a:ext cx="2224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Helvetica" pitchFamily="2" charset="0"/>
              </a:rPr>
              <a:t>Steady state </a:t>
            </a:r>
            <a:r>
              <a:rPr lang="en-US" dirty="0">
                <a:latin typeface="Helvetica" pitchFamily="2" charset="0"/>
              </a:rPr>
              <a:t>(t&gt;&gt;𝛕):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FB06F9-AEE8-AB4C-B7CC-3C1F4A468F38}"/>
                  </a:ext>
                </a:extLst>
              </p:cNvPr>
              <p:cNvSpPr txBox="1"/>
              <p:nvPr/>
            </p:nvSpPr>
            <p:spPr>
              <a:xfrm>
                <a:off x="6417248" y="3364292"/>
                <a:ext cx="813491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𝑑𝑚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FB06F9-AEE8-AB4C-B7CC-3C1F4A468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248" y="3364292"/>
                <a:ext cx="813491" cy="525913"/>
              </a:xfrm>
              <a:prstGeom prst="rect">
                <a:avLst/>
              </a:prstGeom>
              <a:blipFill>
                <a:blip r:embed="rId7"/>
                <a:stretch>
                  <a:fillRect l="-6154" r="-6154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18211978-CAD6-FC4A-980C-4F42F1588A65}"/>
              </a:ext>
            </a:extLst>
          </p:cNvPr>
          <p:cNvSpPr txBox="1"/>
          <p:nvPr/>
        </p:nvSpPr>
        <p:spPr>
          <a:xfrm>
            <a:off x="4886620" y="2157683"/>
            <a:ext cx="366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Helvetica" pitchFamily="2" charset="0"/>
              </a:rPr>
              <a:t>Initial condition</a:t>
            </a:r>
            <a:r>
              <a:rPr lang="en-US" dirty="0">
                <a:latin typeface="Helvetica" pitchFamily="2" charset="0"/>
              </a:rPr>
              <a:t>, t=0: m=m(0)=m</a:t>
            </a:r>
            <a:r>
              <a:rPr lang="en-US" baseline="-25000" dirty="0">
                <a:latin typeface="Helvetica" pitchFamily="2" charset="0"/>
              </a:rPr>
              <a:t>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682904-6EA3-F54A-82B6-F1383B75030D}"/>
              </a:ext>
            </a:extLst>
          </p:cNvPr>
          <p:cNvSpPr txBox="1"/>
          <p:nvPr/>
        </p:nvSpPr>
        <p:spPr>
          <a:xfrm>
            <a:off x="4888188" y="2574034"/>
            <a:ext cx="366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Helvetica" pitchFamily="2" charset="0"/>
              </a:rPr>
              <a:t>Lifetime</a:t>
            </a:r>
            <a:r>
              <a:rPr lang="en-US" dirty="0">
                <a:latin typeface="Helvetica" pitchFamily="2" charset="0"/>
              </a:rPr>
              <a:t>, 𝛕 =1/k</a:t>
            </a:r>
            <a:endParaRPr lang="en-US" baseline="-250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323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09C39794-6D45-4625-834E-D110599148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21054" y="1233182"/>
            <a:ext cx="7086600" cy="857250"/>
          </a:xfrm>
        </p:spPr>
        <p:txBody>
          <a:bodyPr>
            <a:normAutofit/>
          </a:bodyPr>
          <a:lstStyle/>
          <a:p>
            <a:r>
              <a:rPr lang="en-US" altLang="en-US" sz="1800" dirty="0">
                <a:latin typeface="Helvetica" pitchFamily="2" charset="0"/>
              </a:rPr>
              <a:t>Nitrogen dioxide (NO</a:t>
            </a:r>
            <a:r>
              <a:rPr lang="en-US" altLang="en-US" sz="1800" baseline="-25000" dirty="0">
                <a:latin typeface="Helvetica" pitchFamily="2" charset="0"/>
              </a:rPr>
              <a:t>2</a:t>
            </a:r>
            <a:r>
              <a:rPr lang="en-US" altLang="en-US" sz="1800" dirty="0">
                <a:latin typeface="Helvetica" pitchFamily="2" charset="0"/>
              </a:rPr>
              <a:t>) has atmospheric lifetime ~ 1 day:</a:t>
            </a:r>
            <a:br>
              <a:rPr lang="en-US" altLang="en-US" sz="1800" dirty="0">
                <a:latin typeface="Helvetica" pitchFamily="2" charset="0"/>
              </a:rPr>
            </a:br>
            <a:r>
              <a:rPr lang="en-US" altLang="en-US" sz="1800" dirty="0">
                <a:latin typeface="Helvetica" pitchFamily="2" charset="0"/>
              </a:rPr>
              <a:t>strong gradients away from combustion source regions</a:t>
            </a:r>
          </a:p>
        </p:txBody>
      </p:sp>
      <p:sp>
        <p:nvSpPr>
          <p:cNvPr id="8195" name="TextBox 2">
            <a:extLst>
              <a:ext uri="{FF2B5EF4-FFF2-40B4-BE49-F238E27FC236}">
                <a16:creationId xmlns:a16="http://schemas.microsoft.com/office/drawing/2014/main" id="{B765E05D-F4EB-4519-8D6A-D135698D89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7931" y="1925799"/>
            <a:ext cx="3316934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dirty="0">
                <a:solidFill>
                  <a:srgbClr val="FF0000"/>
                </a:solidFill>
              </a:rPr>
              <a:t>Satellite observations of NO</a:t>
            </a:r>
            <a:r>
              <a:rPr lang="en-US" altLang="en-US" sz="1350" baseline="-25000" dirty="0">
                <a:solidFill>
                  <a:srgbClr val="FF0000"/>
                </a:solidFill>
              </a:rPr>
              <a:t>2</a:t>
            </a:r>
            <a:r>
              <a:rPr lang="en-US" altLang="en-US" sz="1350" dirty="0">
                <a:solidFill>
                  <a:srgbClr val="FF0000"/>
                </a:solidFill>
              </a:rPr>
              <a:t> columns</a:t>
            </a:r>
          </a:p>
        </p:txBody>
      </p:sp>
      <p:pic>
        <p:nvPicPr>
          <p:cNvPr id="8196" name="Picture 1">
            <a:extLst>
              <a:ext uri="{FF2B5EF4-FFF2-40B4-BE49-F238E27FC236}">
                <a16:creationId xmlns:a16="http://schemas.microsoft.com/office/drawing/2014/main" id="{2E6ECF8C-DC72-40A1-A2BF-D03EF23B4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263589"/>
            <a:ext cx="6858000" cy="2802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1462AC5-04DC-024F-9E79-1B66655CA84F}"/>
              </a:ext>
            </a:extLst>
          </p:cNvPr>
          <p:cNvSpPr txBox="1">
            <a:spLocks/>
          </p:cNvSpPr>
          <p:nvPr/>
        </p:nvSpPr>
        <p:spPr>
          <a:xfrm>
            <a:off x="1424929" y="239010"/>
            <a:ext cx="6065242" cy="9941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EAS2655 – Week 11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086CB0CA-599B-014B-A974-E348BA7D15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903294"/>
            <a:ext cx="2403222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 dirty="0">
                <a:solidFill>
                  <a:schemeClr val="tx1"/>
                </a:solidFill>
              </a:rPr>
              <a:t>Why lifetime matters?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1462AC5-04DC-024F-9E79-1B66655CA84F}"/>
              </a:ext>
            </a:extLst>
          </p:cNvPr>
          <p:cNvSpPr txBox="1">
            <a:spLocks/>
          </p:cNvSpPr>
          <p:nvPr/>
        </p:nvSpPr>
        <p:spPr>
          <a:xfrm>
            <a:off x="1424929" y="239010"/>
            <a:ext cx="6065242" cy="9941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EAS2655 – Week 11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086CB0CA-599B-014B-A974-E348BA7D15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903294"/>
            <a:ext cx="2403222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 dirty="0">
                <a:solidFill>
                  <a:schemeClr val="tx1"/>
                </a:solidFill>
              </a:rPr>
              <a:t>Why lifetime matters?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71CC52-9C57-9A4C-9D8A-0BB356205891}"/>
              </a:ext>
            </a:extLst>
          </p:cNvPr>
          <p:cNvSpPr txBox="1"/>
          <p:nvPr/>
        </p:nvSpPr>
        <p:spPr>
          <a:xfrm>
            <a:off x="1588415" y="1272626"/>
            <a:ext cx="6744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Methane (CH4) has atmospheric lifetime of 10 years: global mixing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CDAB2297-68A7-4F46-887D-0B08266D3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7" t="31227" r="23334" b="11111"/>
          <a:stretch>
            <a:fillRect/>
          </a:stretch>
        </p:blipFill>
        <p:spPr bwMode="auto">
          <a:xfrm>
            <a:off x="1340963" y="1766243"/>
            <a:ext cx="6149208" cy="3023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38195318-17B0-C240-AFDE-69789FFA7C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0515" y="4799154"/>
            <a:ext cx="31901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 dirty="0">
                <a:solidFill>
                  <a:schemeClr val="tx1"/>
                </a:solidFill>
              </a:rPr>
              <a:t>GOSAT satellite observations</a:t>
            </a:r>
          </a:p>
        </p:txBody>
      </p:sp>
    </p:spTree>
    <p:extLst>
      <p:ext uri="{BB962C8B-B14F-4D97-AF65-F5344CB8AC3E}">
        <p14:creationId xmlns:p14="http://schemas.microsoft.com/office/powerpoint/2010/main" val="2146561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66FA6-1080-B348-B9A2-7F41A9FE4482}"/>
              </a:ext>
            </a:extLst>
          </p:cNvPr>
          <p:cNvSpPr txBox="1">
            <a:spLocks/>
          </p:cNvSpPr>
          <p:nvPr/>
        </p:nvSpPr>
        <p:spPr>
          <a:xfrm>
            <a:off x="1424929" y="239010"/>
            <a:ext cx="6065242" cy="9941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EAS2655 – Week 11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1CF4AE-03C0-DD4B-BE87-F6179AB0D974}"/>
              </a:ext>
            </a:extLst>
          </p:cNvPr>
          <p:cNvSpPr txBox="1"/>
          <p:nvPr/>
        </p:nvSpPr>
        <p:spPr>
          <a:xfrm>
            <a:off x="871978" y="852694"/>
            <a:ext cx="8206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Carbon dioxide (CO2) has atmospheric lifetime of 300-1000 years: global mixing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5C9A32-FF2D-2D4F-B02D-9CC27518155C}"/>
              </a:ext>
            </a:extLst>
          </p:cNvPr>
          <p:cNvSpPr txBox="1"/>
          <p:nvPr/>
        </p:nvSpPr>
        <p:spPr>
          <a:xfrm>
            <a:off x="5159866" y="1323646"/>
            <a:ext cx="375186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How do we build a model for CO2?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Global mixing: one box for the atmosphere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Sources: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Fuel combustion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Respiration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Sinks: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Photosynthesis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Ocean uptake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77C3DD-79D6-9E4C-8C52-2960C1F52AD5}"/>
              </a:ext>
            </a:extLst>
          </p:cNvPr>
          <p:cNvSpPr txBox="1"/>
          <p:nvPr/>
        </p:nvSpPr>
        <p:spPr>
          <a:xfrm>
            <a:off x="1008668" y="4675695"/>
            <a:ext cx="343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dataset used in week 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2A8AC9-9CB4-523C-8BB2-CD74046B5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92" y="1177030"/>
            <a:ext cx="5245918" cy="35296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D40325-9EFE-5F48-BA75-17182E246733}"/>
              </a:ext>
            </a:extLst>
          </p:cNvPr>
          <p:cNvSpPr txBox="1"/>
          <p:nvPr/>
        </p:nvSpPr>
        <p:spPr>
          <a:xfrm>
            <a:off x="871978" y="1323646"/>
            <a:ext cx="42074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Atmospheric CO2 concentration measured </a:t>
            </a:r>
          </a:p>
          <a:p>
            <a:r>
              <a:rPr lang="en-US" sz="1400" dirty="0"/>
              <a:t>at Mauna Loa observatory</a:t>
            </a:r>
          </a:p>
        </p:txBody>
      </p:sp>
    </p:spTree>
    <p:extLst>
      <p:ext uri="{BB962C8B-B14F-4D97-AF65-F5344CB8AC3E}">
        <p14:creationId xmlns:p14="http://schemas.microsoft.com/office/powerpoint/2010/main" val="3711399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66FA6-1080-B348-B9A2-7F41A9FE4482}"/>
              </a:ext>
            </a:extLst>
          </p:cNvPr>
          <p:cNvSpPr txBox="1">
            <a:spLocks/>
          </p:cNvSpPr>
          <p:nvPr/>
        </p:nvSpPr>
        <p:spPr>
          <a:xfrm>
            <a:off x="1424929" y="239010"/>
            <a:ext cx="6065242" cy="9941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EAS2655 – Week 11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363E60-323A-0A45-9FCA-D88AE9634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24" y="1080623"/>
            <a:ext cx="5239544" cy="382386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77F075-71D1-0A44-B0DC-C71E37B65245}"/>
              </a:ext>
            </a:extLst>
          </p:cNvPr>
          <p:cNvCxnSpPr/>
          <p:nvPr/>
        </p:nvCxnSpPr>
        <p:spPr>
          <a:xfrm>
            <a:off x="3469064" y="1536569"/>
            <a:ext cx="122548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E8C167-D2FA-554E-9295-AF4D5B5D2DEA}"/>
              </a:ext>
            </a:extLst>
          </p:cNvPr>
          <p:cNvSpPr txBox="1"/>
          <p:nvPr/>
        </p:nvSpPr>
        <p:spPr>
          <a:xfrm>
            <a:off x="3840758" y="1102482"/>
            <a:ext cx="170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Ocean uptake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F06723-1F00-5C43-8DF8-688FD8DA596D}"/>
                  </a:ext>
                </a:extLst>
              </p:cNvPr>
              <p:cNvSpPr txBox="1"/>
              <p:nvPr/>
            </p:nvSpPr>
            <p:spPr>
              <a:xfrm>
                <a:off x="5324382" y="1599021"/>
                <a:ext cx="3228681" cy="5259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𝐵𝑐𝑜𝑠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F06723-1F00-5C43-8DF8-688FD8DA5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382" y="1599021"/>
                <a:ext cx="3228681" cy="525913"/>
              </a:xfrm>
              <a:prstGeom prst="rect">
                <a:avLst/>
              </a:prstGeom>
              <a:blipFill>
                <a:blip r:embed="rId3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A9947E2-03D3-D84D-9A0D-568DAE0FDEF7}"/>
              </a:ext>
            </a:extLst>
          </p:cNvPr>
          <p:cNvSpPr txBox="1"/>
          <p:nvPr/>
        </p:nvSpPr>
        <p:spPr>
          <a:xfrm>
            <a:off x="5603479" y="1102482"/>
            <a:ext cx="2877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Differential equation: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309F7AE-5A35-7F48-BCD4-DFCD1DB23327}"/>
                  </a:ext>
                </a:extLst>
              </p:cNvPr>
              <p:cNvSpPr txBox="1"/>
              <p:nvPr/>
            </p:nvSpPr>
            <p:spPr>
              <a:xfrm>
                <a:off x="5499445" y="2441878"/>
                <a:ext cx="3484299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: biosphere respiration and photosynthesis</a:t>
                </a:r>
              </a:p>
              <a:p>
                <a:endParaRPr lang="en-US" dirty="0"/>
              </a:p>
              <a:p>
                <a:r>
                  <a:rPr lang="en-US" i="1" dirty="0"/>
                  <a:t>F</a:t>
                </a:r>
                <a:r>
                  <a:rPr lang="en-US" dirty="0"/>
                  <a:t>: Fossil fuel combustion</a:t>
                </a:r>
              </a:p>
              <a:p>
                <a:endParaRPr lang="en-US" dirty="0"/>
              </a:p>
              <a:p>
                <a:r>
                  <a:rPr lang="en-US" i="1" dirty="0"/>
                  <a:t>O</a:t>
                </a:r>
                <a:r>
                  <a:rPr lang="en-US" dirty="0"/>
                  <a:t>: Ocean uptake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309F7AE-5A35-7F48-BCD4-DFCD1DB23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445" y="2441878"/>
                <a:ext cx="3484299" cy="1754326"/>
              </a:xfrm>
              <a:prstGeom prst="rect">
                <a:avLst/>
              </a:prstGeom>
              <a:blipFill>
                <a:blip r:embed="rId4"/>
                <a:stretch>
                  <a:fillRect l="-1087" t="-1439" b="-4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7723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66FA6-1080-B348-B9A2-7F41A9FE4482}"/>
              </a:ext>
            </a:extLst>
          </p:cNvPr>
          <p:cNvSpPr txBox="1">
            <a:spLocks/>
          </p:cNvSpPr>
          <p:nvPr/>
        </p:nvSpPr>
        <p:spPr>
          <a:xfrm>
            <a:off x="1424929" y="239010"/>
            <a:ext cx="6065242" cy="9941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EAS2655 – Week 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F06723-1F00-5C43-8DF8-688FD8DA596D}"/>
                  </a:ext>
                </a:extLst>
              </p:cNvPr>
              <p:cNvSpPr txBox="1"/>
              <p:nvPr/>
            </p:nvSpPr>
            <p:spPr>
              <a:xfrm>
                <a:off x="1553660" y="1420209"/>
                <a:ext cx="3228681" cy="5259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𝐵𝑐𝑜𝑠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F06723-1F00-5C43-8DF8-688FD8DA5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660" y="1420209"/>
                <a:ext cx="3228681" cy="525913"/>
              </a:xfrm>
              <a:prstGeom prst="rect">
                <a:avLst/>
              </a:prstGeom>
              <a:blipFill>
                <a:blip r:embed="rId2"/>
                <a:stretch>
                  <a:fillRect t="-2326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A9947E2-03D3-D84D-9A0D-568DAE0FDEF7}"/>
              </a:ext>
            </a:extLst>
          </p:cNvPr>
          <p:cNvSpPr txBox="1"/>
          <p:nvPr/>
        </p:nvSpPr>
        <p:spPr>
          <a:xfrm>
            <a:off x="984345" y="951653"/>
            <a:ext cx="2877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Differential equation: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86E581-8AAC-2248-ABD1-795C0814D01E}"/>
              </a:ext>
            </a:extLst>
          </p:cNvPr>
          <p:cNvSpPr txBox="1"/>
          <p:nvPr/>
        </p:nvSpPr>
        <p:spPr>
          <a:xfrm>
            <a:off x="1035185" y="3127109"/>
            <a:ext cx="2877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Analytical 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E16824-7B0B-2240-8692-4C5198CF4F8D}"/>
                  </a:ext>
                </a:extLst>
              </p:cNvPr>
              <p:cNvSpPr txBox="1"/>
              <p:nvPr/>
            </p:nvSpPr>
            <p:spPr>
              <a:xfrm>
                <a:off x="1035185" y="2566897"/>
                <a:ext cx="322868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E16824-7B0B-2240-8692-4C5198CF4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185" y="2566897"/>
                <a:ext cx="3228681" cy="276999"/>
              </a:xfrm>
              <a:prstGeom prst="rect">
                <a:avLst/>
              </a:prstGeom>
              <a:blipFill>
                <a:blip r:embed="rId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F0008D79-5FDC-2E40-A2D4-7F9921158985}"/>
              </a:ext>
            </a:extLst>
          </p:cNvPr>
          <p:cNvSpPr txBox="1"/>
          <p:nvPr/>
        </p:nvSpPr>
        <p:spPr>
          <a:xfrm>
            <a:off x="984344" y="2147186"/>
            <a:ext cx="2877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condition: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5B2319-147D-BE44-B5F2-CCA6E9FFBD4E}"/>
                  </a:ext>
                </a:extLst>
              </p:cNvPr>
              <p:cNvSpPr txBox="1"/>
              <p:nvPr/>
            </p:nvSpPr>
            <p:spPr>
              <a:xfrm>
                <a:off x="1505198" y="3589945"/>
                <a:ext cx="5055858" cy="3933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5B2319-147D-BE44-B5F2-CCA6E9FFB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198" y="3589945"/>
                <a:ext cx="5055858" cy="393313"/>
              </a:xfrm>
              <a:prstGeom prst="rect">
                <a:avLst/>
              </a:prstGeom>
              <a:blipFill>
                <a:blip r:embed="rId4"/>
                <a:stretch>
                  <a:fillRect l="-1504" t="-312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B7836B4-9F2A-2141-A5A7-14FAB6A42A42}"/>
              </a:ext>
            </a:extLst>
          </p:cNvPr>
          <p:cNvSpPr txBox="1"/>
          <p:nvPr/>
        </p:nvSpPr>
        <p:spPr>
          <a:xfrm>
            <a:off x="5908843" y="958544"/>
            <a:ext cx="28779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 (</a:t>
            </a:r>
            <a:r>
              <a:rPr lang="en-US" dirty="0" err="1"/>
              <a:t>ppmv</a:t>
            </a:r>
            <a:r>
              <a:rPr lang="en-US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B, F, O (</a:t>
            </a:r>
            <a:r>
              <a:rPr lang="en-US" dirty="0" err="1"/>
              <a:t>ppmv</a:t>
            </a:r>
            <a:r>
              <a:rPr lang="en-US" dirty="0"/>
              <a:t>/year)</a:t>
            </a:r>
          </a:p>
        </p:txBody>
      </p:sp>
    </p:spTree>
    <p:extLst>
      <p:ext uri="{BB962C8B-B14F-4D97-AF65-F5344CB8AC3E}">
        <p14:creationId xmlns:p14="http://schemas.microsoft.com/office/powerpoint/2010/main" val="1814237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F0F35D-E9AD-899E-60A3-5F824ECE3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1" y="2047096"/>
            <a:ext cx="4158151" cy="27977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BEFDB8-6D13-5C41-8BC9-673AB0C93ED0}"/>
              </a:ext>
            </a:extLst>
          </p:cNvPr>
          <p:cNvSpPr txBox="1">
            <a:spLocks/>
          </p:cNvSpPr>
          <p:nvPr/>
        </p:nvSpPr>
        <p:spPr>
          <a:xfrm>
            <a:off x="1424929" y="239010"/>
            <a:ext cx="6065242" cy="9941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EAS2655 – Week 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DFF53C-81B4-8E49-AF4D-C66EA4414A14}"/>
                  </a:ext>
                </a:extLst>
              </p:cNvPr>
              <p:cNvSpPr txBox="1"/>
              <p:nvPr/>
            </p:nvSpPr>
            <p:spPr>
              <a:xfrm>
                <a:off x="1597268" y="1412291"/>
                <a:ext cx="5055858" cy="3933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DFF53C-81B4-8E49-AF4D-C66EA4414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268" y="1412291"/>
                <a:ext cx="5055858" cy="393313"/>
              </a:xfrm>
              <a:prstGeom prst="rect">
                <a:avLst/>
              </a:prstGeom>
              <a:blipFill>
                <a:blip r:embed="rId3"/>
                <a:stretch>
                  <a:fillRect l="-1504" t="-3125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4FD56EE-FDDC-074D-9E47-2AC5BF130F97}"/>
              </a:ext>
            </a:extLst>
          </p:cNvPr>
          <p:cNvSpPr txBox="1"/>
          <p:nvPr/>
        </p:nvSpPr>
        <p:spPr>
          <a:xfrm>
            <a:off x="965491" y="961080"/>
            <a:ext cx="4285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Estimate parameters using MLR: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47790D-93D1-C841-A642-ACCF75569B7C}"/>
              </a:ext>
            </a:extLst>
          </p:cNvPr>
          <p:cNvSpPr txBox="1"/>
          <p:nvPr/>
        </p:nvSpPr>
        <p:spPr>
          <a:xfrm>
            <a:off x="635553" y="2110085"/>
            <a:ext cx="23849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</a:t>
            </a:r>
            <a:r>
              <a:rPr lang="en-US" sz="1800" dirty="0"/>
              <a:t> = [t</a:t>
            </a:r>
            <a:r>
              <a:rPr lang="en-US" sz="1800" baseline="-25000" dirty="0"/>
              <a:t>1   </a:t>
            </a:r>
            <a:r>
              <a:rPr lang="en-US" sz="1800" dirty="0"/>
              <a:t>t</a:t>
            </a:r>
            <a:r>
              <a:rPr lang="en-US" sz="1800" baseline="-25000" dirty="0"/>
              <a:t>2</a:t>
            </a:r>
            <a:r>
              <a:rPr lang="en-US" sz="1800" dirty="0"/>
              <a:t>   t</a:t>
            </a:r>
            <a:r>
              <a:rPr lang="en-US" sz="1800" baseline="-25000" dirty="0"/>
              <a:t>3  </a:t>
            </a:r>
            <a:r>
              <a:rPr lang="en-US" sz="1800" dirty="0"/>
              <a:t>･ ･ ･ </a:t>
            </a:r>
            <a:r>
              <a:rPr lang="en-US" sz="1800" baseline="-25000" dirty="0"/>
              <a:t> </a:t>
            </a:r>
            <a:r>
              <a:rPr lang="en-US" sz="1800" dirty="0" err="1"/>
              <a:t>t</a:t>
            </a:r>
            <a:r>
              <a:rPr lang="en-US" sz="1800" baseline="-25000" dirty="0" err="1"/>
              <a:t>N</a:t>
            </a:r>
            <a:r>
              <a:rPr lang="en-US" sz="1800" dirty="0"/>
              <a:t>]</a:t>
            </a:r>
            <a:r>
              <a:rPr lang="en-US" sz="1800" baseline="30000" dirty="0"/>
              <a:t>T</a:t>
            </a:r>
          </a:p>
          <a:p>
            <a:r>
              <a:rPr lang="en-US" b="1" dirty="0"/>
              <a:t>X</a:t>
            </a:r>
            <a:r>
              <a:rPr lang="en-US" dirty="0"/>
              <a:t> = [x</a:t>
            </a:r>
            <a:r>
              <a:rPr lang="en-US" baseline="-25000" dirty="0"/>
              <a:t>1   </a:t>
            </a:r>
            <a:r>
              <a:rPr lang="en-US" dirty="0"/>
              <a:t>x</a:t>
            </a:r>
            <a:r>
              <a:rPr lang="en-US" baseline="-25000" dirty="0"/>
              <a:t>2</a:t>
            </a:r>
            <a:r>
              <a:rPr lang="en-US" dirty="0"/>
              <a:t>   x</a:t>
            </a:r>
            <a:r>
              <a:rPr lang="en-US" baseline="-25000" dirty="0"/>
              <a:t>3  </a:t>
            </a:r>
            <a:r>
              <a:rPr lang="en-US" dirty="0"/>
              <a:t>･ ･ ･ </a:t>
            </a:r>
            <a:r>
              <a:rPr lang="en-US" baseline="-25000" dirty="0"/>
              <a:t>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]</a:t>
            </a:r>
            <a:r>
              <a:rPr lang="en-US" baseline="30000" dirty="0"/>
              <a:t>T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28E1EF-9B9D-F644-B745-965F61B1BE4D}"/>
                  </a:ext>
                </a:extLst>
              </p:cNvPr>
              <p:cNvSpPr txBox="1"/>
              <p:nvPr/>
            </p:nvSpPr>
            <p:spPr>
              <a:xfrm>
                <a:off x="4125197" y="2244306"/>
                <a:ext cx="4698915" cy="10775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𝑠𝑖𝑛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28E1EF-9B9D-F644-B745-965F61B1B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197" y="2244306"/>
                <a:ext cx="4698915" cy="1077539"/>
              </a:xfrm>
              <a:prstGeom prst="rect">
                <a:avLst/>
              </a:prstGeom>
              <a:blipFill>
                <a:blip r:embed="rId4"/>
                <a:stretch>
                  <a:fillRect t="-2326" b="-8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7E08A8B-D9C2-CC42-9709-34E4595E0D78}"/>
              </a:ext>
            </a:extLst>
          </p:cNvPr>
          <p:cNvSpPr txBox="1"/>
          <p:nvPr/>
        </p:nvSpPr>
        <p:spPr>
          <a:xfrm>
            <a:off x="6653126" y="3391215"/>
            <a:ext cx="229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          x      =       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B7B0CB-78B8-F241-AA03-A258BF14BC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5474" y="4479421"/>
            <a:ext cx="2077491" cy="3462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08E68B-ABCA-1C47-8DC3-D0CB833B6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5474" y="3977053"/>
            <a:ext cx="1675600" cy="2311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370C8B-FF73-0F47-8E6D-0A3DC5892C95}"/>
              </a:ext>
            </a:extLst>
          </p:cNvPr>
          <p:cNvSpPr txBox="1"/>
          <p:nvPr/>
        </p:nvSpPr>
        <p:spPr>
          <a:xfrm>
            <a:off x="4205472" y="4224377"/>
            <a:ext cx="190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Pseudo inverse:</a:t>
            </a:r>
          </a:p>
        </p:txBody>
      </p:sp>
    </p:spTree>
    <p:extLst>
      <p:ext uri="{BB962C8B-B14F-4D97-AF65-F5344CB8AC3E}">
        <p14:creationId xmlns:p14="http://schemas.microsoft.com/office/powerpoint/2010/main" val="2460631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4CEBAB-3089-0DC5-9349-297A5FA64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00" y="1853506"/>
            <a:ext cx="4889715" cy="32899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BEFDB8-6D13-5C41-8BC9-673AB0C93ED0}"/>
              </a:ext>
            </a:extLst>
          </p:cNvPr>
          <p:cNvSpPr txBox="1">
            <a:spLocks/>
          </p:cNvSpPr>
          <p:nvPr/>
        </p:nvSpPr>
        <p:spPr>
          <a:xfrm>
            <a:off x="1424929" y="239010"/>
            <a:ext cx="6065242" cy="9941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EAS2655 – Week 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DFF53C-81B4-8E49-AF4D-C66EA4414A14}"/>
                  </a:ext>
                </a:extLst>
              </p:cNvPr>
              <p:cNvSpPr txBox="1"/>
              <p:nvPr/>
            </p:nvSpPr>
            <p:spPr>
              <a:xfrm>
                <a:off x="1597268" y="1412291"/>
                <a:ext cx="5055858" cy="3933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DFF53C-81B4-8E49-AF4D-C66EA4414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268" y="1412291"/>
                <a:ext cx="5055858" cy="393313"/>
              </a:xfrm>
              <a:prstGeom prst="rect">
                <a:avLst/>
              </a:prstGeom>
              <a:blipFill>
                <a:blip r:embed="rId4"/>
                <a:stretch>
                  <a:fillRect l="-1504" t="-3125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4FD56EE-FDDC-074D-9E47-2AC5BF130F97}"/>
              </a:ext>
            </a:extLst>
          </p:cNvPr>
          <p:cNvSpPr txBox="1"/>
          <p:nvPr/>
        </p:nvSpPr>
        <p:spPr>
          <a:xfrm>
            <a:off x="965491" y="961080"/>
            <a:ext cx="4285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Estimate parameters using MLR (top-down):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AB2D58-726D-BA49-BA35-B74B7F445F42}"/>
              </a:ext>
            </a:extLst>
          </p:cNvPr>
          <p:cNvSpPr txBox="1"/>
          <p:nvPr/>
        </p:nvSpPr>
        <p:spPr>
          <a:xfrm>
            <a:off x="5398940" y="1887483"/>
            <a:ext cx="34999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Interpretation:</a:t>
            </a:r>
          </a:p>
          <a:p>
            <a:pPr marL="342900" indent="-342900">
              <a:buAutoNum type="arabicPeriod"/>
            </a:pPr>
            <a:r>
              <a:rPr lang="en-US" dirty="0"/>
              <a:t>Simple 1-box model with constant B, F and O can well capture the seasonal cycle and general increasing trend;</a:t>
            </a:r>
          </a:p>
          <a:p>
            <a:pPr marL="342900" indent="-342900">
              <a:buAutoNum type="arabicPeriod"/>
            </a:pPr>
            <a:r>
              <a:rPr lang="en-US" dirty="0"/>
              <a:t>Discrepancies remain as the increasing trend of CO2 is accelerating.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B11556-78E1-C64E-B404-8D9AA2BAB2D0}"/>
              </a:ext>
            </a:extLst>
          </p:cNvPr>
          <p:cNvSpPr txBox="1"/>
          <p:nvPr/>
        </p:nvSpPr>
        <p:spPr>
          <a:xfrm>
            <a:off x="3188237" y="3687316"/>
            <a:ext cx="27675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Estimated 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X</a:t>
            </a:r>
            <a:r>
              <a:rPr lang="en-US" sz="1400" baseline="-25000" dirty="0"/>
              <a:t>0</a:t>
            </a:r>
            <a:r>
              <a:rPr lang="en-US" sz="1400" dirty="0"/>
              <a:t>  = 349.432 </a:t>
            </a:r>
            <a:r>
              <a:rPr lang="en-US" sz="1400" dirty="0" err="1"/>
              <a:t>ppmv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B/2π = 2.837 </a:t>
            </a:r>
            <a:r>
              <a:rPr lang="en-US" sz="1400" dirty="0" err="1"/>
              <a:t>ppmv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F-O= 2.049 </a:t>
            </a:r>
            <a:r>
              <a:rPr lang="en-US" sz="1400" dirty="0" err="1"/>
              <a:t>ppmv</a:t>
            </a:r>
            <a:r>
              <a:rPr lang="en-US" sz="1400" dirty="0"/>
              <a:t>/year</a:t>
            </a:r>
          </a:p>
        </p:txBody>
      </p:sp>
    </p:spTree>
    <p:extLst>
      <p:ext uri="{BB962C8B-B14F-4D97-AF65-F5344CB8AC3E}">
        <p14:creationId xmlns:p14="http://schemas.microsoft.com/office/powerpoint/2010/main" val="3716039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EFDB8-6D13-5C41-8BC9-673AB0C93ED0}"/>
              </a:ext>
            </a:extLst>
          </p:cNvPr>
          <p:cNvSpPr txBox="1">
            <a:spLocks/>
          </p:cNvSpPr>
          <p:nvPr/>
        </p:nvSpPr>
        <p:spPr>
          <a:xfrm>
            <a:off x="1424929" y="239010"/>
            <a:ext cx="6065242" cy="9941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EAS2655 – Week 11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FD56EE-FDDC-074D-9E47-2AC5BF130F97}"/>
              </a:ext>
            </a:extLst>
          </p:cNvPr>
          <p:cNvSpPr txBox="1"/>
          <p:nvPr/>
        </p:nvSpPr>
        <p:spPr>
          <a:xfrm>
            <a:off x="965491" y="961080"/>
            <a:ext cx="4285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Numerical solution: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0B11556-78E1-C64E-B404-8D9AA2BAB2D0}"/>
                  </a:ext>
                </a:extLst>
              </p:cNvPr>
              <p:cNvSpPr txBox="1"/>
              <p:nvPr/>
            </p:nvSpPr>
            <p:spPr>
              <a:xfrm>
                <a:off x="5526841" y="2571750"/>
                <a:ext cx="2767525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Using MLR estimated parameters: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X</a:t>
                </a:r>
                <a:r>
                  <a:rPr lang="en-US" sz="1400" baseline="-25000" dirty="0"/>
                  <a:t>0</a:t>
                </a:r>
                <a:r>
                  <a:rPr lang="en-US" sz="1400" dirty="0"/>
                  <a:t>  = 349.432 </a:t>
                </a:r>
                <a:r>
                  <a:rPr lang="en-US" sz="1400" dirty="0" err="1"/>
                  <a:t>ppmv</a:t>
                </a:r>
                <a:endParaRPr lang="en-US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B/2π = 2.837 </a:t>
                </a:r>
                <a:r>
                  <a:rPr lang="en-US" sz="1400" dirty="0" err="1"/>
                  <a:t>ppmv</a:t>
                </a:r>
                <a:endParaRPr lang="en-US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F-O= 2.049 </a:t>
                </a:r>
                <a:r>
                  <a:rPr lang="en-US" sz="1400" dirty="0" err="1"/>
                  <a:t>ppmv</a:t>
                </a:r>
                <a:r>
                  <a:rPr lang="en-US" sz="1400" dirty="0"/>
                  <a:t>/year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400" dirty="0"/>
                  <a:t>=0.01 year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0B11556-78E1-C64E-B404-8D9AA2BAB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6841" y="2571750"/>
                <a:ext cx="2767525" cy="1169551"/>
              </a:xfrm>
              <a:prstGeom prst="rect">
                <a:avLst/>
              </a:prstGeom>
              <a:blipFill>
                <a:blip r:embed="rId3"/>
                <a:stretch>
                  <a:fillRect l="-913" t="-1075" b="-5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496A06-E9FF-4E43-A580-7052C02F3958}"/>
                  </a:ext>
                </a:extLst>
              </p:cNvPr>
              <p:cNvSpPr txBox="1"/>
              <p:nvPr/>
            </p:nvSpPr>
            <p:spPr>
              <a:xfrm>
                <a:off x="5526841" y="1018841"/>
                <a:ext cx="3228681" cy="5259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𝐵𝑐𝑜𝑠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496A06-E9FF-4E43-A580-7052C02F3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6841" y="1018841"/>
                <a:ext cx="3228681" cy="525913"/>
              </a:xfrm>
              <a:prstGeom prst="rect">
                <a:avLst/>
              </a:prstGeom>
              <a:blipFill>
                <a:blip r:embed="rId4"/>
                <a:stretch>
                  <a:fillRect t="-238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C0CA07-3375-BD4B-9E17-3810FF7BD20C}"/>
                  </a:ext>
                </a:extLst>
              </p:cNvPr>
              <p:cNvSpPr txBox="1"/>
              <p:nvPr/>
            </p:nvSpPr>
            <p:spPr>
              <a:xfrm>
                <a:off x="4946888" y="1832141"/>
                <a:ext cx="438858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+[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𝐵𝑐𝑜𝑠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]∆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C0CA07-3375-BD4B-9E17-3810FF7BD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888" y="1832141"/>
                <a:ext cx="4388586" cy="246221"/>
              </a:xfrm>
              <a:prstGeom prst="rect">
                <a:avLst/>
              </a:prstGeom>
              <a:blipFill>
                <a:blip r:embed="rId5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7786ED4-FF2C-DF6D-DF22-60E5FC9315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504" y="1458054"/>
            <a:ext cx="5122226" cy="344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259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DD2C1-B663-094B-B21C-251630FA8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929" y="239010"/>
            <a:ext cx="6065242" cy="994172"/>
          </a:xfrm>
        </p:spPr>
        <p:txBody>
          <a:bodyPr/>
          <a:lstStyle/>
          <a:p>
            <a:pPr algn="ctr"/>
            <a:r>
              <a:rPr lang="en-US" dirty="0"/>
              <a:t>EAS2655 – Week 11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1A57A8-564A-1845-AF8A-9C6D9683925E}"/>
              </a:ext>
            </a:extLst>
          </p:cNvPr>
          <p:cNvSpPr txBox="1"/>
          <p:nvPr/>
        </p:nvSpPr>
        <p:spPr>
          <a:xfrm>
            <a:off x="1653829" y="1166953"/>
            <a:ext cx="67825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a model?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model is a simplified representation of a complex system enabling prediction of the system behavior within acceptable error.</a:t>
            </a:r>
          </a:p>
        </p:txBody>
      </p:sp>
    </p:spTree>
    <p:extLst>
      <p:ext uri="{BB962C8B-B14F-4D97-AF65-F5344CB8AC3E}">
        <p14:creationId xmlns:p14="http://schemas.microsoft.com/office/powerpoint/2010/main" val="1901348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10A13-3676-C34F-8642-5C96995672FC}"/>
              </a:ext>
            </a:extLst>
          </p:cNvPr>
          <p:cNvSpPr txBox="1">
            <a:spLocks/>
          </p:cNvSpPr>
          <p:nvPr/>
        </p:nvSpPr>
        <p:spPr>
          <a:xfrm>
            <a:off x="1424929" y="239010"/>
            <a:ext cx="6065242" cy="9941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EAS2655 – Week 11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C8FDB4-308F-7D4B-8B25-686E853AC64B}"/>
              </a:ext>
            </a:extLst>
          </p:cNvPr>
          <p:cNvSpPr txBox="1"/>
          <p:nvPr/>
        </p:nvSpPr>
        <p:spPr>
          <a:xfrm>
            <a:off x="965491" y="961080"/>
            <a:ext cx="6943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vs observation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Constant F-O does not fully capture the CO2 increasing trend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630318C4-12DD-0542-A10F-CB708B0CE5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27" y="2508263"/>
            <a:ext cx="1219200" cy="9255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" rIns="9144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 dirty="0">
                <a:solidFill>
                  <a:schemeClr val="tx1"/>
                </a:solidFill>
              </a:rPr>
              <a:t>Define problem of interest</a:t>
            </a:r>
          </a:p>
        </p:txBody>
      </p:sp>
      <p:sp>
        <p:nvSpPr>
          <p:cNvPr id="5" name="Line 4">
            <a:extLst>
              <a:ext uri="{FF2B5EF4-FFF2-40B4-BE49-F238E27FC236}">
                <a16:creationId xmlns:a16="http://schemas.microsoft.com/office/drawing/2014/main" id="{9914EE99-EC1A-144F-9406-99B8F8959E38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4827" y="2965463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D03E1ED7-567C-2841-88EC-3E9464C276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5827" y="2374913"/>
            <a:ext cx="2971800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chemeClr val="tx1"/>
                </a:solidFill>
              </a:rPr>
              <a:t>Design model; make assumptions needed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chemeClr val="tx1"/>
                </a:solidFill>
              </a:rPr>
              <a:t> to simplify equations and make them solvable</a:t>
            </a:r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66345D6E-26C3-8748-A228-A33DFA4B54F1}"/>
              </a:ext>
            </a:extLst>
          </p:cNvPr>
          <p:cNvSpPr>
            <a:spLocks noChangeShapeType="1"/>
          </p:cNvSpPr>
          <p:nvPr/>
        </p:nvSpPr>
        <p:spPr bwMode="auto">
          <a:xfrm>
            <a:off x="6867427" y="2965463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54DA2897-FC78-604D-8043-FBBCF7308C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1152" y="2497151"/>
            <a:ext cx="1616075" cy="92551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FF0000"/>
                </a:solidFill>
              </a:rPr>
              <a:t>Evaluate model with observations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CD4E4795-0FFF-694E-B064-E3F0C2473901}"/>
              </a:ext>
            </a:extLst>
          </p:cNvPr>
          <p:cNvSpPr>
            <a:spLocks/>
          </p:cNvSpPr>
          <p:nvPr/>
        </p:nvSpPr>
        <p:spPr bwMode="auto">
          <a:xfrm flipV="1">
            <a:off x="3057427" y="1822463"/>
            <a:ext cx="5105400" cy="609600"/>
          </a:xfrm>
          <a:custGeom>
            <a:avLst/>
            <a:gdLst>
              <a:gd name="T0" fmla="*/ 2147483646 w 2264"/>
              <a:gd name="T1" fmla="*/ 0 h 535"/>
              <a:gd name="T2" fmla="*/ 2147483646 w 2264"/>
              <a:gd name="T3" fmla="*/ 2147483646 h 535"/>
              <a:gd name="T4" fmla="*/ 0 w 2264"/>
              <a:gd name="T5" fmla="*/ 2147483646 h 535"/>
              <a:gd name="T6" fmla="*/ 0 w 2264"/>
              <a:gd name="T7" fmla="*/ 2147483646 h 535"/>
              <a:gd name="T8" fmla="*/ 0 60000 65536"/>
              <a:gd name="T9" fmla="*/ 0 60000 65536"/>
              <a:gd name="T10" fmla="*/ 0 60000 65536"/>
              <a:gd name="T11" fmla="*/ 0 60000 65536"/>
              <a:gd name="T12" fmla="*/ 0 w 2264"/>
              <a:gd name="T13" fmla="*/ 0 h 535"/>
              <a:gd name="T14" fmla="*/ 2264 w 2264"/>
              <a:gd name="T15" fmla="*/ 535 h 53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4" h="535">
                <a:moveTo>
                  <a:pt x="2264" y="0"/>
                </a:moveTo>
                <a:lnTo>
                  <a:pt x="2264" y="535"/>
                </a:lnTo>
                <a:lnTo>
                  <a:pt x="0" y="535"/>
                </a:lnTo>
                <a:lnTo>
                  <a:pt x="0" y="113"/>
                </a:ln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ECEEA09D-DC7A-B443-ADFC-7D750FA996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9427" y="3879863"/>
            <a:ext cx="2362200" cy="9255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chemeClr val="tx1"/>
                </a:solidFill>
              </a:rPr>
              <a:t>Apply model: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chemeClr val="tx1"/>
                </a:solidFill>
              </a:rPr>
              <a:t>make hypotheses, predictions</a:t>
            </a:r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DD879375-90F2-1A46-9408-1263433FBA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027" y="1822463"/>
            <a:ext cx="39417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FF0000"/>
                </a:solidFill>
              </a:rPr>
              <a:t>Improve model, characterize its error</a:t>
            </a:r>
          </a:p>
        </p:txBody>
      </p:sp>
      <p:sp>
        <p:nvSpPr>
          <p:cNvPr id="12" name="Text Box 15">
            <a:extLst>
              <a:ext uri="{FF2B5EF4-FFF2-40B4-BE49-F238E27FC236}">
                <a16:creationId xmlns:a16="http://schemas.microsoft.com/office/drawing/2014/main" id="{6A7F00B6-2E1E-E546-8290-558A0B6DE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4827" y="2355863"/>
            <a:ext cx="1752600" cy="12001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FF0000"/>
                </a:solidFill>
              </a:rPr>
              <a:t>Design observational system to test model</a:t>
            </a:r>
          </a:p>
        </p:txBody>
      </p:sp>
      <p:sp>
        <p:nvSpPr>
          <p:cNvPr id="13" name="Line 16">
            <a:extLst>
              <a:ext uri="{FF2B5EF4-FFF2-40B4-BE49-F238E27FC236}">
                <a16:creationId xmlns:a16="http://schemas.microsoft.com/office/drawing/2014/main" id="{62DA7768-ECC6-0441-BFD9-DE279FCAC933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7627" y="2965463"/>
            <a:ext cx="457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7">
            <a:extLst>
              <a:ext uri="{FF2B5EF4-FFF2-40B4-BE49-F238E27FC236}">
                <a16:creationId xmlns:a16="http://schemas.microsoft.com/office/drawing/2014/main" id="{1A3A5A4C-D59B-5B40-8909-A14585B7A731}"/>
              </a:ext>
            </a:extLst>
          </p:cNvPr>
          <p:cNvSpPr>
            <a:spLocks/>
          </p:cNvSpPr>
          <p:nvPr/>
        </p:nvSpPr>
        <p:spPr bwMode="auto">
          <a:xfrm>
            <a:off x="3057427" y="3575063"/>
            <a:ext cx="762000" cy="762000"/>
          </a:xfrm>
          <a:custGeom>
            <a:avLst/>
            <a:gdLst>
              <a:gd name="T0" fmla="*/ 0 w 480"/>
              <a:gd name="T1" fmla="*/ 0 h 480"/>
              <a:gd name="T2" fmla="*/ 0 w 480"/>
              <a:gd name="T3" fmla="*/ 2147483646 h 480"/>
              <a:gd name="T4" fmla="*/ 2147483646 w 480"/>
              <a:gd name="T5" fmla="*/ 2147483646 h 480"/>
              <a:gd name="T6" fmla="*/ 0 60000 65536"/>
              <a:gd name="T7" fmla="*/ 0 60000 65536"/>
              <a:gd name="T8" fmla="*/ 0 60000 65536"/>
              <a:gd name="T9" fmla="*/ 0 w 480"/>
              <a:gd name="T10" fmla="*/ 0 h 480"/>
              <a:gd name="T11" fmla="*/ 480 w 480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0" h="480">
                <a:moveTo>
                  <a:pt x="0" y="0"/>
                </a:moveTo>
                <a:lnTo>
                  <a:pt x="0" y="480"/>
                </a:lnTo>
                <a:lnTo>
                  <a:pt x="480" y="480"/>
                </a:lnTo>
              </a:path>
            </a:pathLst>
          </a:custGeom>
          <a:noFill/>
          <a:ln w="38100" cmpd="sng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151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10A13-3676-C34F-8642-5C96995672FC}"/>
              </a:ext>
            </a:extLst>
          </p:cNvPr>
          <p:cNvSpPr txBox="1">
            <a:spLocks/>
          </p:cNvSpPr>
          <p:nvPr/>
        </p:nvSpPr>
        <p:spPr>
          <a:xfrm>
            <a:off x="1424929" y="239010"/>
            <a:ext cx="6065242" cy="9941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EAS2655 – Week 11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C8FDB4-308F-7D4B-8B25-686E853AC64B}"/>
              </a:ext>
            </a:extLst>
          </p:cNvPr>
          <p:cNvSpPr txBox="1"/>
          <p:nvPr/>
        </p:nvSpPr>
        <p:spPr>
          <a:xfrm>
            <a:off x="965491" y="961080"/>
            <a:ext cx="6943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improvement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Take realistic CO2 emission data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1B06448-02F1-2544-9A69-D30F15FDF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22" y="1586768"/>
            <a:ext cx="4622735" cy="31330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E8BAC2-0496-294F-A4DC-3EAB68332440}"/>
              </a:ext>
            </a:extLst>
          </p:cNvPr>
          <p:cNvSpPr txBox="1"/>
          <p:nvPr/>
        </p:nvSpPr>
        <p:spPr>
          <a:xfrm>
            <a:off x="622169" y="4719824"/>
            <a:ext cx="79529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Data source: https://</a:t>
            </a:r>
            <a:r>
              <a:rPr lang="en-US" dirty="0" err="1"/>
              <a:t>ourworldindata.org</a:t>
            </a:r>
            <a:r>
              <a:rPr lang="en-US" dirty="0"/>
              <a:t>/co2-emissions#global-co2-emissions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02D087-DAEF-AF4E-BC79-09C6E5E73798}"/>
              </a:ext>
            </a:extLst>
          </p:cNvPr>
          <p:cNvSpPr txBox="1"/>
          <p:nvPr/>
        </p:nvSpPr>
        <p:spPr>
          <a:xfrm>
            <a:off x="5401557" y="862169"/>
            <a:ext cx="380568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CO2 emission data has the unit of billion </a:t>
            </a:r>
            <a:r>
              <a:rPr lang="en-US" dirty="0" err="1"/>
              <a:t>Tonnes</a:t>
            </a:r>
            <a:r>
              <a:rPr lang="en-US" dirty="0"/>
              <a:t> CO2 /year (10^12 kgCO2/year)</a:t>
            </a:r>
          </a:p>
          <a:p>
            <a:endParaRPr lang="en-US" dirty="0"/>
          </a:p>
          <a:p>
            <a:r>
              <a:rPr lang="en-US" dirty="0"/>
              <a:t>To convert the unit into </a:t>
            </a:r>
            <a:r>
              <a:rPr lang="en-US" dirty="0" err="1"/>
              <a:t>ppmv</a:t>
            </a:r>
            <a:r>
              <a:rPr lang="en-US" dirty="0"/>
              <a:t>/year:</a:t>
            </a:r>
          </a:p>
          <a:p>
            <a:endParaRPr lang="en-US" dirty="0"/>
          </a:p>
          <a:p>
            <a:r>
              <a:rPr lang="en-US" sz="1400" dirty="0"/>
              <a:t>(E*10^12) (kgCO2/year)/5.148e18 kg air*[29 (g air/mol)/44 (gCO2/mol)]*1e6 (</a:t>
            </a:r>
            <a:r>
              <a:rPr lang="en-US" sz="1400" dirty="0" err="1"/>
              <a:t>ppmv</a:t>
            </a:r>
            <a:r>
              <a:rPr lang="en-US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72728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10A13-3676-C34F-8642-5C96995672FC}"/>
              </a:ext>
            </a:extLst>
          </p:cNvPr>
          <p:cNvSpPr txBox="1">
            <a:spLocks/>
          </p:cNvSpPr>
          <p:nvPr/>
        </p:nvSpPr>
        <p:spPr>
          <a:xfrm>
            <a:off x="1424929" y="239010"/>
            <a:ext cx="6065242" cy="9941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EAS2655 – Week 11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C8FDB4-308F-7D4B-8B25-686E853AC64B}"/>
              </a:ext>
            </a:extLst>
          </p:cNvPr>
          <p:cNvSpPr txBox="1"/>
          <p:nvPr/>
        </p:nvSpPr>
        <p:spPr>
          <a:xfrm>
            <a:off x="965491" y="961080"/>
            <a:ext cx="6943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improvement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Taking realistic CO2 emission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Improved agreement between model and observations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875461-E01D-EE45-8452-8925DC003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80" y="1884410"/>
            <a:ext cx="4927600" cy="3352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CD5BD8-126F-E340-ADCA-70F415B3A6CF}"/>
              </a:ext>
            </a:extLst>
          </p:cNvPr>
          <p:cNvSpPr txBox="1"/>
          <p:nvPr/>
        </p:nvSpPr>
        <p:spPr>
          <a:xfrm>
            <a:off x="6052008" y="2083324"/>
            <a:ext cx="23661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values taken from actual CO2 emission data</a:t>
            </a:r>
          </a:p>
          <a:p>
            <a:endParaRPr lang="en-US" dirty="0"/>
          </a:p>
          <a:p>
            <a:r>
              <a:rPr lang="en-US" dirty="0"/>
              <a:t>t0=1990</a:t>
            </a:r>
          </a:p>
          <a:p>
            <a:r>
              <a:rPr lang="en-US" dirty="0"/>
              <a:t>X0=353.86</a:t>
            </a:r>
          </a:p>
          <a:p>
            <a:r>
              <a:rPr lang="en-US" dirty="0"/>
              <a:t>B=20</a:t>
            </a:r>
          </a:p>
          <a:p>
            <a:r>
              <a:rPr lang="en-US" dirty="0"/>
              <a:t>O=0.475*F</a:t>
            </a:r>
          </a:p>
        </p:txBody>
      </p:sp>
    </p:spTree>
    <p:extLst>
      <p:ext uri="{BB962C8B-B14F-4D97-AF65-F5344CB8AC3E}">
        <p14:creationId xmlns:p14="http://schemas.microsoft.com/office/powerpoint/2010/main" val="1562665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7F53679-52D6-2143-8EB7-C42E92C839A0}"/>
              </a:ext>
            </a:extLst>
          </p:cNvPr>
          <p:cNvSpPr txBox="1">
            <a:spLocks/>
          </p:cNvSpPr>
          <p:nvPr/>
        </p:nvSpPr>
        <p:spPr>
          <a:xfrm>
            <a:off x="1424929" y="239010"/>
            <a:ext cx="6065242" cy="9941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EAS2655 – Week 11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FE975-C381-4E4F-B901-2D0FF99DD9BD}"/>
              </a:ext>
            </a:extLst>
          </p:cNvPr>
          <p:cNvSpPr txBox="1"/>
          <p:nvPr/>
        </p:nvSpPr>
        <p:spPr>
          <a:xfrm>
            <a:off x="965490" y="961080"/>
            <a:ext cx="79928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predictions for future CO2 concentration (Homework)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Future CO2 emission scenarios: taken from Representative Concentration Pathways (RCPs) in IPCC’s AR5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RCP8.5 (business as usual) + CO2 injection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CC483C-84B7-42F6-C140-457842DAB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63" y="2108465"/>
            <a:ext cx="4416613" cy="303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835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7F53679-52D6-2143-8EB7-C42E92C839A0}"/>
              </a:ext>
            </a:extLst>
          </p:cNvPr>
          <p:cNvSpPr txBox="1">
            <a:spLocks/>
          </p:cNvSpPr>
          <p:nvPr/>
        </p:nvSpPr>
        <p:spPr>
          <a:xfrm>
            <a:off x="1424929" y="239010"/>
            <a:ext cx="7189682" cy="9941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EAS2655 – Week 11 (HW, Due April. 7)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FE975-C381-4E4F-B901-2D0FF99DD9BD}"/>
              </a:ext>
            </a:extLst>
          </p:cNvPr>
          <p:cNvSpPr txBox="1"/>
          <p:nvPr/>
        </p:nvSpPr>
        <p:spPr>
          <a:xfrm>
            <a:off x="965490" y="961080"/>
            <a:ext cx="79928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predictions for future CO2 concentration (Homework)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Future CO2 emission scenarios: Representative Concentration Pathways (RCPs)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our one-box model, with parameters trained by MLO observations from 1990-2020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t0=1990, X0=353.8, B=20, O=0.475*F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 is dynamically updated based on emission input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Pick a RCP scenario, calculate the atmospheric CO2 concentration from 1990 to 2099 using the box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 your prediction of atmospheric CO2 concentration for the 21</a:t>
            </a:r>
            <a:r>
              <a:rPr lang="en-US" baseline="30000" dirty="0"/>
              <a:t>st</a:t>
            </a:r>
            <a:r>
              <a:rPr lang="en-US" dirty="0"/>
              <a:t> century. Label which RCP scenario you are using.  </a:t>
            </a:r>
          </a:p>
        </p:txBody>
      </p:sp>
    </p:spTree>
    <p:extLst>
      <p:ext uri="{BB962C8B-B14F-4D97-AF65-F5344CB8AC3E}">
        <p14:creationId xmlns:p14="http://schemas.microsoft.com/office/powerpoint/2010/main" val="32468011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E07995-FD64-9E4A-5F65-A04D74D50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39" y="928579"/>
            <a:ext cx="5271948" cy="35471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EA0A94-374B-4445-AC47-85D8B550642F}"/>
              </a:ext>
            </a:extLst>
          </p:cNvPr>
          <p:cNvSpPr txBox="1">
            <a:spLocks/>
          </p:cNvSpPr>
          <p:nvPr/>
        </p:nvSpPr>
        <p:spPr>
          <a:xfrm>
            <a:off x="1424929" y="239010"/>
            <a:ext cx="6065242" cy="9941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EAS2655 – Week 11 (HW)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77C347-5222-0C4B-896B-E418C392574B}"/>
              </a:ext>
            </a:extLst>
          </p:cNvPr>
          <p:cNvSpPr txBox="1"/>
          <p:nvPr/>
        </p:nvSpPr>
        <p:spPr>
          <a:xfrm>
            <a:off x="1424930" y="4386370"/>
            <a:ext cx="6065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HW, you don’t need to show all four RCP scenarios. Just pick one and label which one you are using.</a:t>
            </a:r>
          </a:p>
        </p:txBody>
      </p:sp>
      <p:pic>
        <p:nvPicPr>
          <p:cNvPr id="3074" name="Picture 2" descr="Emissions, Concentrations, and Temperature Projections">
            <a:extLst>
              <a:ext uri="{FF2B5EF4-FFF2-40B4-BE49-F238E27FC236}">
                <a16:creationId xmlns:a16="http://schemas.microsoft.com/office/drawing/2014/main" id="{DBD5941D-3774-BA45-B9C4-8B23CE515B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76" t="37106" b="32498"/>
          <a:stretch/>
        </p:blipFill>
        <p:spPr bwMode="auto">
          <a:xfrm>
            <a:off x="5832434" y="928579"/>
            <a:ext cx="3129269" cy="2619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DD9F37-C65E-9E4A-8410-404D3BA56C48}"/>
              </a:ext>
            </a:extLst>
          </p:cNvPr>
          <p:cNvSpPr txBox="1"/>
          <p:nvPr/>
        </p:nvSpPr>
        <p:spPr>
          <a:xfrm>
            <a:off x="2612570" y="1168782"/>
            <a:ext cx="2550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Box-model predictions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DC8D0F-0CF2-5848-9D67-4D23246C0538}"/>
              </a:ext>
            </a:extLst>
          </p:cNvPr>
          <p:cNvSpPr txBox="1"/>
          <p:nvPr/>
        </p:nvSpPr>
        <p:spPr>
          <a:xfrm>
            <a:off x="6479760" y="3362931"/>
            <a:ext cx="1903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 RCP CO2 concentrations</a:t>
            </a:r>
          </a:p>
        </p:txBody>
      </p:sp>
    </p:spTree>
    <p:extLst>
      <p:ext uri="{BB962C8B-B14F-4D97-AF65-F5344CB8AC3E}">
        <p14:creationId xmlns:p14="http://schemas.microsoft.com/office/powerpoint/2010/main" val="450020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DD2C1-B663-094B-B21C-251630FA8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929" y="239010"/>
            <a:ext cx="6065242" cy="994172"/>
          </a:xfrm>
        </p:spPr>
        <p:txBody>
          <a:bodyPr/>
          <a:lstStyle/>
          <a:p>
            <a:pPr algn="ctr"/>
            <a:r>
              <a:rPr lang="en-US" dirty="0"/>
              <a:t>EAS2655 – Week 11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49D3F5EB-1A2E-3F4E-B89A-0F345724CA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2074628"/>
            <a:ext cx="1219200" cy="9255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144" rIns="9144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 dirty="0">
                <a:solidFill>
                  <a:schemeClr val="tx1"/>
                </a:solidFill>
              </a:rPr>
              <a:t>Define problem of interest</a:t>
            </a:r>
          </a:p>
        </p:txBody>
      </p:sp>
      <p:sp>
        <p:nvSpPr>
          <p:cNvPr id="5" name="Line 4">
            <a:extLst>
              <a:ext uri="{FF2B5EF4-FFF2-40B4-BE49-F238E27FC236}">
                <a16:creationId xmlns:a16="http://schemas.microsoft.com/office/drawing/2014/main" id="{C89533F1-F118-1C4A-B68D-3B1FE64E2546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5400" y="2531828"/>
            <a:ext cx="381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76E5B795-6692-5442-8562-136E72E3B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1941278"/>
            <a:ext cx="2971800" cy="1200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chemeClr val="tx1"/>
                </a:solidFill>
              </a:rPr>
              <a:t>Design model; make assumptions needed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chemeClr val="tx1"/>
                </a:solidFill>
              </a:rPr>
              <a:t> to simplify equations and make them solvable</a:t>
            </a:r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62D82CEA-4840-1B43-AB3D-CD85799F4C47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0" y="2531828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2AD5DB3F-3C83-C646-8A87-CECAE3106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1725" y="2063516"/>
            <a:ext cx="1616075" cy="92551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FF0000"/>
                </a:solidFill>
              </a:rPr>
              <a:t>Evaluate model with observations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4571DDDF-8E6E-A148-811D-CEEBC78DC601}"/>
              </a:ext>
            </a:extLst>
          </p:cNvPr>
          <p:cNvSpPr>
            <a:spLocks/>
          </p:cNvSpPr>
          <p:nvPr/>
        </p:nvSpPr>
        <p:spPr bwMode="auto">
          <a:xfrm flipV="1">
            <a:off x="3048000" y="1388828"/>
            <a:ext cx="5105400" cy="609600"/>
          </a:xfrm>
          <a:custGeom>
            <a:avLst/>
            <a:gdLst>
              <a:gd name="T0" fmla="*/ 2147483646 w 2264"/>
              <a:gd name="T1" fmla="*/ 0 h 535"/>
              <a:gd name="T2" fmla="*/ 2147483646 w 2264"/>
              <a:gd name="T3" fmla="*/ 2147483646 h 535"/>
              <a:gd name="T4" fmla="*/ 0 w 2264"/>
              <a:gd name="T5" fmla="*/ 2147483646 h 535"/>
              <a:gd name="T6" fmla="*/ 0 w 2264"/>
              <a:gd name="T7" fmla="*/ 2147483646 h 535"/>
              <a:gd name="T8" fmla="*/ 0 60000 65536"/>
              <a:gd name="T9" fmla="*/ 0 60000 65536"/>
              <a:gd name="T10" fmla="*/ 0 60000 65536"/>
              <a:gd name="T11" fmla="*/ 0 60000 65536"/>
              <a:gd name="T12" fmla="*/ 0 w 2264"/>
              <a:gd name="T13" fmla="*/ 0 h 535"/>
              <a:gd name="T14" fmla="*/ 2264 w 2264"/>
              <a:gd name="T15" fmla="*/ 535 h 53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4" h="535">
                <a:moveTo>
                  <a:pt x="2264" y="0"/>
                </a:moveTo>
                <a:lnTo>
                  <a:pt x="2264" y="535"/>
                </a:lnTo>
                <a:lnTo>
                  <a:pt x="0" y="535"/>
                </a:lnTo>
                <a:lnTo>
                  <a:pt x="0" y="113"/>
                </a:ln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ECC06B2B-95CB-4340-A675-08712EBC4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3446228"/>
            <a:ext cx="2362200" cy="9255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chemeClr val="tx1"/>
                </a:solidFill>
              </a:rPr>
              <a:t>Apply model: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chemeClr val="tx1"/>
                </a:solidFill>
              </a:rPr>
              <a:t>make hypotheses, predictions</a:t>
            </a:r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DC191BF8-3635-2441-A46F-A929012F5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388828"/>
            <a:ext cx="39417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FF0000"/>
                </a:solidFill>
              </a:rPr>
              <a:t>Improve model, characterize its error</a:t>
            </a:r>
          </a:p>
        </p:txBody>
      </p:sp>
      <p:sp>
        <p:nvSpPr>
          <p:cNvPr id="12" name="Text Box 15">
            <a:extLst>
              <a:ext uri="{FF2B5EF4-FFF2-40B4-BE49-F238E27FC236}">
                <a16:creationId xmlns:a16="http://schemas.microsoft.com/office/drawing/2014/main" id="{66448EAA-B209-0147-B494-ED83C92F72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1922228"/>
            <a:ext cx="1752600" cy="12001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rgbClr val="FF0000"/>
                </a:solidFill>
              </a:rPr>
              <a:t>Design observational system to test model</a:t>
            </a:r>
          </a:p>
        </p:txBody>
      </p:sp>
      <p:sp>
        <p:nvSpPr>
          <p:cNvPr id="13" name="Line 16">
            <a:extLst>
              <a:ext uri="{FF2B5EF4-FFF2-40B4-BE49-F238E27FC236}">
                <a16:creationId xmlns:a16="http://schemas.microsoft.com/office/drawing/2014/main" id="{55D2EA76-3659-544C-BB8A-B6D8F183BE1C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8200" y="2531828"/>
            <a:ext cx="457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Freeform 17">
            <a:extLst>
              <a:ext uri="{FF2B5EF4-FFF2-40B4-BE49-F238E27FC236}">
                <a16:creationId xmlns:a16="http://schemas.microsoft.com/office/drawing/2014/main" id="{06A6E541-C0D9-8649-A1EC-70F22AA649A2}"/>
              </a:ext>
            </a:extLst>
          </p:cNvPr>
          <p:cNvSpPr>
            <a:spLocks/>
          </p:cNvSpPr>
          <p:nvPr/>
        </p:nvSpPr>
        <p:spPr bwMode="auto">
          <a:xfrm>
            <a:off x="3048000" y="3141428"/>
            <a:ext cx="762000" cy="762000"/>
          </a:xfrm>
          <a:custGeom>
            <a:avLst/>
            <a:gdLst>
              <a:gd name="T0" fmla="*/ 0 w 480"/>
              <a:gd name="T1" fmla="*/ 0 h 480"/>
              <a:gd name="T2" fmla="*/ 0 w 480"/>
              <a:gd name="T3" fmla="*/ 2147483646 h 480"/>
              <a:gd name="T4" fmla="*/ 2147483646 w 480"/>
              <a:gd name="T5" fmla="*/ 2147483646 h 480"/>
              <a:gd name="T6" fmla="*/ 0 60000 65536"/>
              <a:gd name="T7" fmla="*/ 0 60000 65536"/>
              <a:gd name="T8" fmla="*/ 0 60000 65536"/>
              <a:gd name="T9" fmla="*/ 0 w 480"/>
              <a:gd name="T10" fmla="*/ 0 h 480"/>
              <a:gd name="T11" fmla="*/ 480 w 480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0" h="480">
                <a:moveTo>
                  <a:pt x="0" y="0"/>
                </a:moveTo>
                <a:lnTo>
                  <a:pt x="0" y="480"/>
                </a:lnTo>
                <a:lnTo>
                  <a:pt x="480" y="480"/>
                </a:lnTo>
              </a:path>
            </a:pathLst>
          </a:custGeom>
          <a:noFill/>
          <a:ln w="38100" cmpd="sng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DDFF7FF1-563C-234E-B417-94E4AF004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8061" y="4536190"/>
            <a:ext cx="4652962" cy="368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 dirty="0">
                <a:solidFill>
                  <a:schemeClr val="tx1"/>
                </a:solidFill>
              </a:rPr>
              <a:t>“</a:t>
            </a:r>
            <a:r>
              <a:rPr lang="en-US" altLang="en-US" sz="1800" b="0" i="1" dirty="0">
                <a:solidFill>
                  <a:schemeClr val="tx1"/>
                </a:solidFill>
              </a:rPr>
              <a:t>All models are wrong, but some are useful”</a:t>
            </a:r>
            <a:endParaRPr lang="en-US" alt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632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FC779CF3-A34B-8E45-B86A-E236DD13FD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0092" y="1542553"/>
            <a:ext cx="5608638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 dirty="0">
                <a:solidFill>
                  <a:schemeClr val="tx1"/>
                </a:solidFill>
              </a:rPr>
              <a:t>What processes control atmospheric concentrations?</a:t>
            </a:r>
          </a:p>
        </p:txBody>
      </p:sp>
      <p:cxnSp>
        <p:nvCxnSpPr>
          <p:cNvPr id="3" name="Straight Connector 4">
            <a:extLst>
              <a:ext uri="{FF2B5EF4-FFF2-40B4-BE49-F238E27FC236}">
                <a16:creationId xmlns:a16="http://schemas.microsoft.com/office/drawing/2014/main" id="{7C097691-62E2-3943-8C5F-40E62BF9FB2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332624" y="4334966"/>
            <a:ext cx="6777706" cy="0"/>
          </a:xfrm>
          <a:prstGeom prst="line">
            <a:avLst/>
          </a:prstGeom>
          <a:noFill/>
          <a:ln w="762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Box 9">
            <a:extLst>
              <a:ext uri="{FF2B5EF4-FFF2-40B4-BE49-F238E27FC236}">
                <a16:creationId xmlns:a16="http://schemas.microsoft.com/office/drawing/2014/main" id="{71A3CF19-CC82-C44D-9495-9C9900D27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1017" y="3388816"/>
            <a:ext cx="339725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EA172397-C39F-EC4B-990C-3B3B9D1328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155" y="3915866"/>
            <a:ext cx="1376362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chemeClr val="tx1"/>
                </a:solidFill>
              </a:rPr>
              <a:t>1. Emission</a:t>
            </a:r>
          </a:p>
        </p:txBody>
      </p:sp>
      <p:cxnSp>
        <p:nvCxnSpPr>
          <p:cNvPr id="6" name="Straight Arrow Connector 14">
            <a:extLst>
              <a:ext uri="{FF2B5EF4-FFF2-40B4-BE49-F238E27FC236}">
                <a16:creationId xmlns:a16="http://schemas.microsoft.com/office/drawing/2014/main" id="{BEA94948-45E2-3740-8280-88E26CF66D35}"/>
              </a:ext>
            </a:extLst>
          </p:cNvPr>
          <p:cNvCxnSpPr>
            <a:cxnSpLocks noChangeShapeType="1"/>
            <a:endCxn id="4" idx="2"/>
          </p:cNvCxnSpPr>
          <p:nvPr/>
        </p:nvCxnSpPr>
        <p:spPr bwMode="auto">
          <a:xfrm flipV="1">
            <a:off x="2620880" y="3758703"/>
            <a:ext cx="0" cy="527050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Straight Arrow Connector 15">
            <a:extLst>
              <a:ext uri="{FF2B5EF4-FFF2-40B4-BE49-F238E27FC236}">
                <a16:creationId xmlns:a16="http://schemas.microsoft.com/office/drawing/2014/main" id="{8523CC1C-11E4-DC40-A6DF-F81591B2324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852655" y="3536453"/>
            <a:ext cx="1803399" cy="0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TextBox 17">
            <a:extLst>
              <a:ext uri="{FF2B5EF4-FFF2-40B4-BE49-F238E27FC236}">
                <a16:creationId xmlns:a16="http://schemas.microsoft.com/office/drawing/2014/main" id="{817A11B1-0054-B64D-BCCA-53D5148DBB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9080" y="3350716"/>
            <a:ext cx="339725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7DCC7EBA-53E5-5241-B1CD-07DF307402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3292" y="3152278"/>
            <a:ext cx="1416050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chemeClr val="tx1"/>
                </a:solidFill>
              </a:rPr>
              <a:t>2. Transport</a:t>
            </a:r>
          </a:p>
        </p:txBody>
      </p:sp>
      <p:cxnSp>
        <p:nvCxnSpPr>
          <p:cNvPr id="10" name="Straight Arrow Connector 22">
            <a:extLst>
              <a:ext uri="{FF2B5EF4-FFF2-40B4-BE49-F238E27FC236}">
                <a16:creationId xmlns:a16="http://schemas.microsoft.com/office/drawing/2014/main" id="{EE496827-D07D-B843-BEC2-7BB0F370972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898942" y="2380753"/>
            <a:ext cx="0" cy="955675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Box 25">
            <a:extLst>
              <a:ext uri="{FF2B5EF4-FFF2-40B4-BE49-F238E27FC236}">
                <a16:creationId xmlns:a16="http://schemas.microsoft.com/office/drawing/2014/main" id="{038C5951-A180-1243-AA90-C48D93321C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6680" y="2125166"/>
            <a:ext cx="1517650" cy="6461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chemeClr val="tx1"/>
                </a:solidFill>
              </a:rPr>
              <a:t>3. Chemical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chemeClr val="tx1"/>
                </a:solidFill>
              </a:rPr>
              <a:t>    production</a:t>
            </a:r>
          </a:p>
        </p:txBody>
      </p:sp>
      <p:cxnSp>
        <p:nvCxnSpPr>
          <p:cNvPr id="12" name="Straight Arrow Connector 26">
            <a:extLst>
              <a:ext uri="{FF2B5EF4-FFF2-40B4-BE49-F238E27FC236}">
                <a16:creationId xmlns:a16="http://schemas.microsoft.com/office/drawing/2014/main" id="{19CD062D-C79A-E648-89A6-2A55C1B1E2E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94205" y="3518991"/>
            <a:ext cx="1433816" cy="3175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Box 29">
            <a:extLst>
              <a:ext uri="{FF2B5EF4-FFF2-40B4-BE49-F238E27FC236}">
                <a16:creationId xmlns:a16="http://schemas.microsoft.com/office/drawing/2014/main" id="{F94601F7-1730-6C48-AFFB-BF20F9CE88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8805" y="3050678"/>
            <a:ext cx="1876425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chemeClr val="tx1"/>
                </a:solidFill>
              </a:rPr>
              <a:t>4. Chemical loss</a:t>
            </a:r>
          </a:p>
        </p:txBody>
      </p:sp>
      <p:cxnSp>
        <p:nvCxnSpPr>
          <p:cNvPr id="14" name="Straight Arrow Connector 30">
            <a:extLst>
              <a:ext uri="{FF2B5EF4-FFF2-40B4-BE49-F238E27FC236}">
                <a16:creationId xmlns:a16="http://schemas.microsoft.com/office/drawing/2014/main" id="{603F9F8D-7E2D-0B4F-B3A8-49E2D234217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889417" y="3738066"/>
            <a:ext cx="0" cy="527050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Box 31">
            <a:extLst>
              <a:ext uri="{FF2B5EF4-FFF2-40B4-BE49-F238E27FC236}">
                <a16:creationId xmlns:a16="http://schemas.microsoft.com/office/drawing/2014/main" id="{BA759F6C-3220-9D4E-ACA2-A975177D76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4517" y="3790453"/>
            <a:ext cx="1531938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>
                <a:solidFill>
                  <a:schemeClr val="tx1"/>
                </a:solidFill>
              </a:rPr>
              <a:t>5. Deposition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13C723-C0A8-2A46-8425-13E5B0761EE1}"/>
              </a:ext>
            </a:extLst>
          </p:cNvPr>
          <p:cNvSpPr txBox="1"/>
          <p:nvPr/>
        </p:nvSpPr>
        <p:spPr>
          <a:xfrm>
            <a:off x="3086017" y="4302398"/>
            <a:ext cx="3140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i="1" dirty="0">
                <a:solidFill>
                  <a:srgbClr val="C00000"/>
                </a:solidFill>
              </a:rPr>
              <a:t>Land</a:t>
            </a:r>
            <a:r>
              <a:rPr lang="en-US" b="0" i="1" dirty="0">
                <a:solidFill>
                  <a:srgbClr val="C00000"/>
                </a:solidFill>
              </a:rPr>
              <a:t> &amp; ocean surface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0865D70-FB63-664C-A8E0-A6E029BE417B}"/>
              </a:ext>
            </a:extLst>
          </p:cNvPr>
          <p:cNvSpPr txBox="1">
            <a:spLocks/>
          </p:cNvSpPr>
          <p:nvPr/>
        </p:nvSpPr>
        <p:spPr>
          <a:xfrm>
            <a:off x="1424929" y="239010"/>
            <a:ext cx="6065242" cy="9941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EAS2655 – Week 11</a:t>
            </a: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938DF817-2D6D-FA4F-9203-2D37AAEDE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1186" y="987722"/>
            <a:ext cx="7148111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 dirty="0">
                <a:solidFill>
                  <a:schemeClr val="tx1"/>
                </a:solidFill>
              </a:rPr>
              <a:t>Example: build a model for a chemical species X in the atmosphere</a:t>
            </a:r>
          </a:p>
        </p:txBody>
      </p:sp>
    </p:spTree>
    <p:extLst>
      <p:ext uri="{BB962C8B-B14F-4D97-AF65-F5344CB8AC3E}">
        <p14:creationId xmlns:p14="http://schemas.microsoft.com/office/powerpoint/2010/main" val="786181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D1211-95E3-874A-BC79-3D82FE6D008A}"/>
              </a:ext>
            </a:extLst>
          </p:cNvPr>
          <p:cNvSpPr txBox="1">
            <a:spLocks/>
          </p:cNvSpPr>
          <p:nvPr/>
        </p:nvSpPr>
        <p:spPr>
          <a:xfrm>
            <a:off x="1424929" y="239010"/>
            <a:ext cx="6065242" cy="9941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EAS2655 – Week 11</a:t>
            </a:r>
          </a:p>
        </p:txBody>
      </p:sp>
      <p:grpSp>
        <p:nvGrpSpPr>
          <p:cNvPr id="3" name="Group 29">
            <a:extLst>
              <a:ext uri="{FF2B5EF4-FFF2-40B4-BE49-F238E27FC236}">
                <a16:creationId xmlns:a16="http://schemas.microsoft.com/office/drawing/2014/main" id="{8B49CD88-D7DB-114E-8460-F739624FF81F}"/>
              </a:ext>
            </a:extLst>
          </p:cNvPr>
          <p:cNvGrpSpPr>
            <a:grpSpLocks/>
          </p:cNvGrpSpPr>
          <p:nvPr/>
        </p:nvGrpSpPr>
        <p:grpSpPr bwMode="auto">
          <a:xfrm>
            <a:off x="265046" y="1482682"/>
            <a:ext cx="5627688" cy="2649538"/>
            <a:chOff x="1400990" y="442601"/>
            <a:chExt cx="5628157" cy="288892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2B8FC0-3AC9-304B-BA49-BC8784C4EA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5390" y="442601"/>
              <a:ext cx="3714570" cy="25190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5" name="Line 4">
              <a:extLst>
                <a:ext uri="{FF2B5EF4-FFF2-40B4-BE49-F238E27FC236}">
                  <a16:creationId xmlns:a16="http://schemas.microsoft.com/office/drawing/2014/main" id="{22CC6041-648E-744C-BF96-F3A42CD565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5390" y="2961640"/>
              <a:ext cx="371457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5">
              <a:extLst>
                <a:ext uri="{FF2B5EF4-FFF2-40B4-BE49-F238E27FC236}">
                  <a16:creationId xmlns:a16="http://schemas.microsoft.com/office/drawing/2014/main" id="{B72F91CA-660B-1548-93B7-8D6318E8F3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0990" y="1727474"/>
              <a:ext cx="914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6">
              <a:extLst>
                <a:ext uri="{FF2B5EF4-FFF2-40B4-BE49-F238E27FC236}">
                  <a16:creationId xmlns:a16="http://schemas.microsoft.com/office/drawing/2014/main" id="{01BF36C8-F024-134E-9671-A81B60C052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29960" y="1727474"/>
              <a:ext cx="914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7">
              <a:extLst>
                <a:ext uri="{FF2B5EF4-FFF2-40B4-BE49-F238E27FC236}">
                  <a16:creationId xmlns:a16="http://schemas.microsoft.com/office/drawing/2014/main" id="{CB509565-0B24-9040-B2F2-7671C1049B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4568" y="1287958"/>
              <a:ext cx="78739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</a:rPr>
                <a:t>Inflow</a:t>
              </a:r>
              <a:endParaRPr lang="en-US" altLang="en-US" sz="2400" b="0">
                <a:solidFill>
                  <a:srgbClr val="FF0000"/>
                </a:solidFill>
              </a:endParaRPr>
            </a:p>
          </p:txBody>
        </p:sp>
        <p:sp>
          <p:nvSpPr>
            <p:cNvPr id="9" name="Text Box 8">
              <a:extLst>
                <a:ext uri="{FF2B5EF4-FFF2-40B4-BE49-F238E27FC236}">
                  <a16:creationId xmlns:a16="http://schemas.microsoft.com/office/drawing/2014/main" id="{9A0D15BE-E6E3-5545-BF22-DE01F5081B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62216" y="1240455"/>
              <a:ext cx="96693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</a:rPr>
                <a:t>Outflow</a:t>
              </a:r>
              <a:endParaRPr lang="en-US" altLang="en-US" sz="2400" b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18F2C7E-1AA3-7C4D-AC31-7C369539F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2560" y="1590040"/>
              <a:ext cx="488950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3600" b="0">
                  <a:solidFill>
                    <a:srgbClr val="0000CC"/>
                  </a:solidFill>
                </a:rPr>
                <a:t>X</a:t>
              </a:r>
            </a:p>
          </p:txBody>
        </p:sp>
        <p:sp>
          <p:nvSpPr>
            <p:cNvPr id="11" name="Text Box 10">
              <a:extLst>
                <a:ext uri="{FF2B5EF4-FFF2-40B4-BE49-F238E27FC236}">
                  <a16:creationId xmlns:a16="http://schemas.microsoft.com/office/drawing/2014/main" id="{AA4D5D02-2C9C-904F-A6AC-C84B1D544B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6579" y="2312488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0" i="1">
                  <a:solidFill>
                    <a:srgbClr val="FF0000"/>
                  </a:solidFill>
                </a:rPr>
                <a:t>E</a:t>
              </a:r>
            </a:p>
          </p:txBody>
        </p:sp>
        <p:sp>
          <p:nvSpPr>
            <p:cNvPr id="12" name="Line 12">
              <a:extLst>
                <a:ext uri="{FF2B5EF4-FFF2-40B4-BE49-F238E27FC236}">
                  <a16:creationId xmlns:a16="http://schemas.microsoft.com/office/drawing/2014/main" id="{1C7A0B6E-B07F-8C4F-A364-4F53A350B5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102257" y="2152517"/>
              <a:ext cx="5611" cy="80502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 Box 14">
              <a:extLst>
                <a:ext uri="{FF2B5EF4-FFF2-40B4-BE49-F238E27FC236}">
                  <a16:creationId xmlns:a16="http://schemas.microsoft.com/office/drawing/2014/main" id="{22316A40-8D18-854A-AC0A-7BE2F20386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8360" y="2961640"/>
              <a:ext cx="127476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</a:rPr>
                <a:t>Deposition</a:t>
              </a:r>
            </a:p>
          </p:txBody>
        </p:sp>
        <p:sp>
          <p:nvSpPr>
            <p:cNvPr id="14" name="Text Box 16">
              <a:extLst>
                <a:ext uri="{FF2B5EF4-FFF2-40B4-BE49-F238E27FC236}">
                  <a16:creationId xmlns:a16="http://schemas.microsoft.com/office/drawing/2014/main" id="{C776D988-3566-7F4D-84F5-C549DD2787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4073" y="2303733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0" i="1">
                  <a:solidFill>
                    <a:srgbClr val="FF0000"/>
                  </a:solidFill>
                </a:rPr>
                <a:t>D</a:t>
              </a:r>
            </a:p>
          </p:txBody>
        </p:sp>
        <p:sp>
          <p:nvSpPr>
            <p:cNvPr id="15" name="Text Box 17">
              <a:extLst>
                <a:ext uri="{FF2B5EF4-FFF2-40B4-BE49-F238E27FC236}">
                  <a16:creationId xmlns:a16="http://schemas.microsoft.com/office/drawing/2014/main" id="{3D99EFC6-B5FE-DD4B-A94B-F5351489FF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0928" y="482284"/>
              <a:ext cx="1262063" cy="646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</a:rPr>
                <a:t>Chemical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</a:rPr>
                <a:t>production</a:t>
              </a:r>
            </a:p>
          </p:txBody>
        </p:sp>
        <p:sp>
          <p:nvSpPr>
            <p:cNvPr id="16" name="Text Box 18">
              <a:extLst>
                <a:ext uri="{FF2B5EF4-FFF2-40B4-BE49-F238E27FC236}">
                  <a16:creationId xmlns:a16="http://schemas.microsoft.com/office/drawing/2014/main" id="{D49D57B4-A972-2344-939E-BA02E5626E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5193" y="1016310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0" i="1">
                  <a:solidFill>
                    <a:srgbClr val="FF0000"/>
                  </a:solidFill>
                </a:rPr>
                <a:t>P</a:t>
              </a:r>
            </a:p>
          </p:txBody>
        </p:sp>
        <p:sp>
          <p:nvSpPr>
            <p:cNvPr id="17" name="Text Box 20">
              <a:extLst>
                <a:ext uri="{FF2B5EF4-FFF2-40B4-BE49-F238E27FC236}">
                  <a16:creationId xmlns:a16="http://schemas.microsoft.com/office/drawing/2014/main" id="{B3D4E869-AC36-0148-907C-02397CDABD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83905" y="1010935"/>
              <a:ext cx="35618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0" i="1">
                  <a:solidFill>
                    <a:srgbClr val="FF0000"/>
                  </a:solidFill>
                </a:rPr>
                <a:t>L</a:t>
              </a:r>
            </a:p>
          </p:txBody>
        </p:sp>
        <p:sp>
          <p:nvSpPr>
            <p:cNvPr id="18" name="Text Box 21">
              <a:extLst>
                <a:ext uri="{FF2B5EF4-FFF2-40B4-BE49-F238E27FC236}">
                  <a16:creationId xmlns:a16="http://schemas.microsoft.com/office/drawing/2014/main" id="{F1A65ECC-F164-8340-9B4B-DAD264AE46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2198" y="482284"/>
              <a:ext cx="1146175" cy="646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</a:rPr>
                <a:t>Chemical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</a:rPr>
                <a:t>loss</a:t>
              </a:r>
            </a:p>
          </p:txBody>
        </p:sp>
        <p:sp>
          <p:nvSpPr>
            <p:cNvPr id="19" name="TextBox 45">
              <a:extLst>
                <a:ext uri="{FF2B5EF4-FFF2-40B4-BE49-F238E27FC236}">
                  <a16:creationId xmlns:a16="http://schemas.microsoft.com/office/drawing/2014/main" id="{CD029714-F045-2344-9C9E-FD727C7F05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9930" y="2962196"/>
              <a:ext cx="112082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Emission</a:t>
              </a:r>
            </a:p>
          </p:txBody>
        </p:sp>
        <p:sp>
          <p:nvSpPr>
            <p:cNvPr id="20" name="Line 12">
              <a:extLst>
                <a:ext uri="{FF2B5EF4-FFF2-40B4-BE49-F238E27FC236}">
                  <a16:creationId xmlns:a16="http://schemas.microsoft.com/office/drawing/2014/main" id="{C8147AA5-A68E-CE44-82AB-89B5236325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61510" y="1128509"/>
              <a:ext cx="557166" cy="57361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12">
              <a:extLst>
                <a:ext uri="{FF2B5EF4-FFF2-40B4-BE49-F238E27FC236}">
                  <a16:creationId xmlns:a16="http://schemas.microsoft.com/office/drawing/2014/main" id="{0395C334-E8A7-EE40-A498-3DE7415600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51895" y="1128396"/>
              <a:ext cx="618230" cy="61182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2">
              <a:extLst>
                <a:ext uri="{FF2B5EF4-FFF2-40B4-BE49-F238E27FC236}">
                  <a16:creationId xmlns:a16="http://schemas.microsoft.com/office/drawing/2014/main" id="{F389ED8D-EAC0-924D-926C-22B8B83FF3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35878" y="2166779"/>
              <a:ext cx="5611" cy="80502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Rectangle 49">
              <a:extLst>
                <a:ext uri="{FF2B5EF4-FFF2-40B4-BE49-F238E27FC236}">
                  <a16:creationId xmlns:a16="http://schemas.microsoft.com/office/drawing/2014/main" id="{625B5DAC-3DC9-F14B-A3D0-1CF4F018ED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1096" y="1702120"/>
              <a:ext cx="8732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b="0" i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lang="en-US" altLang="en-US" sz="2400" b="0" i="1" baseline="-250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</a:t>
              </a:r>
              <a:endParaRPr lang="en-US" altLang="en-US" sz="2400" b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ctangle 50">
              <a:extLst>
                <a:ext uri="{FF2B5EF4-FFF2-40B4-BE49-F238E27FC236}">
                  <a16:creationId xmlns:a16="http://schemas.microsoft.com/office/drawing/2014/main" id="{BEF971E4-A760-6E4A-B56D-61643CEEA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9564" y="1727474"/>
              <a:ext cx="53091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b="0" i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lang="en-US" altLang="en-US" sz="2400" b="0" i="1" baseline="-250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</a:t>
              </a:r>
              <a:endParaRPr lang="en-US" altLang="en-US" sz="2400" b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">
            <a:extLst>
              <a:ext uri="{FF2B5EF4-FFF2-40B4-BE49-F238E27FC236}">
                <a16:creationId xmlns:a16="http://schemas.microsoft.com/office/drawing/2014/main" id="{2C78D792-4D2E-2E4B-A888-52D1F14394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6746" y="987722"/>
            <a:ext cx="4198585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 dirty="0">
                <a:solidFill>
                  <a:schemeClr val="tx1"/>
                </a:solidFill>
              </a:rPr>
              <a:t>One-box atmospheric chemistry model:</a:t>
            </a:r>
          </a:p>
        </p:txBody>
      </p:sp>
      <p:sp>
        <p:nvSpPr>
          <p:cNvPr id="29" name="Text Box 22">
            <a:extLst>
              <a:ext uri="{FF2B5EF4-FFF2-40B4-BE49-F238E27FC236}">
                <a16:creationId xmlns:a16="http://schemas.microsoft.com/office/drawing/2014/main" id="{A03DC49F-3C28-2044-BBEF-46BA4616F8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9118" y="1087933"/>
            <a:ext cx="31242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0" dirty="0">
                <a:solidFill>
                  <a:srgbClr val="FF0000"/>
                </a:solidFill>
              </a:rPr>
              <a:t>A “box”: spatial distribution of X within box is not resolved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668867-0785-3640-B46D-C31F672EAB55}"/>
              </a:ext>
            </a:extLst>
          </p:cNvPr>
          <p:cNvSpPr txBox="1"/>
          <p:nvPr/>
        </p:nvSpPr>
        <p:spPr>
          <a:xfrm>
            <a:off x="5999117" y="1991501"/>
            <a:ext cx="3124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dirty="0">
                <a:solidFill>
                  <a:srgbClr val="3333CC"/>
                </a:solidFill>
                <a:latin typeface="Helvetica" pitchFamily="2" charset="0"/>
              </a:rPr>
              <a:t>The box can be global atmosphere or a subdomain</a:t>
            </a:r>
          </a:p>
        </p:txBody>
      </p:sp>
    </p:spTree>
    <p:extLst>
      <p:ext uri="{BB962C8B-B14F-4D97-AF65-F5344CB8AC3E}">
        <p14:creationId xmlns:p14="http://schemas.microsoft.com/office/powerpoint/2010/main" val="3804370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D1211-95E3-874A-BC79-3D82FE6D008A}"/>
              </a:ext>
            </a:extLst>
          </p:cNvPr>
          <p:cNvSpPr txBox="1">
            <a:spLocks/>
          </p:cNvSpPr>
          <p:nvPr/>
        </p:nvSpPr>
        <p:spPr>
          <a:xfrm>
            <a:off x="1424929" y="239010"/>
            <a:ext cx="6065242" cy="9941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EAS2655 – Week 11</a:t>
            </a:r>
          </a:p>
        </p:txBody>
      </p:sp>
      <p:grpSp>
        <p:nvGrpSpPr>
          <p:cNvPr id="3" name="Group 29">
            <a:extLst>
              <a:ext uri="{FF2B5EF4-FFF2-40B4-BE49-F238E27FC236}">
                <a16:creationId xmlns:a16="http://schemas.microsoft.com/office/drawing/2014/main" id="{8B49CD88-D7DB-114E-8460-F739624FF81F}"/>
              </a:ext>
            </a:extLst>
          </p:cNvPr>
          <p:cNvGrpSpPr>
            <a:grpSpLocks/>
          </p:cNvGrpSpPr>
          <p:nvPr/>
        </p:nvGrpSpPr>
        <p:grpSpPr bwMode="auto">
          <a:xfrm>
            <a:off x="265046" y="1482682"/>
            <a:ext cx="5627688" cy="2649538"/>
            <a:chOff x="1400990" y="442601"/>
            <a:chExt cx="5628157" cy="288892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2B8FC0-3AC9-304B-BA49-BC8784C4EA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5390" y="442601"/>
              <a:ext cx="3714570" cy="25190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5" name="Line 4">
              <a:extLst>
                <a:ext uri="{FF2B5EF4-FFF2-40B4-BE49-F238E27FC236}">
                  <a16:creationId xmlns:a16="http://schemas.microsoft.com/office/drawing/2014/main" id="{22CC6041-648E-744C-BF96-F3A42CD565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5390" y="2961640"/>
              <a:ext cx="371457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5">
              <a:extLst>
                <a:ext uri="{FF2B5EF4-FFF2-40B4-BE49-F238E27FC236}">
                  <a16:creationId xmlns:a16="http://schemas.microsoft.com/office/drawing/2014/main" id="{B72F91CA-660B-1548-93B7-8D6318E8F3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0990" y="1727474"/>
              <a:ext cx="914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6">
              <a:extLst>
                <a:ext uri="{FF2B5EF4-FFF2-40B4-BE49-F238E27FC236}">
                  <a16:creationId xmlns:a16="http://schemas.microsoft.com/office/drawing/2014/main" id="{01BF36C8-F024-134E-9671-A81B60C052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29960" y="1727474"/>
              <a:ext cx="914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7">
              <a:extLst>
                <a:ext uri="{FF2B5EF4-FFF2-40B4-BE49-F238E27FC236}">
                  <a16:creationId xmlns:a16="http://schemas.microsoft.com/office/drawing/2014/main" id="{CB509565-0B24-9040-B2F2-7671C1049B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4568" y="1287958"/>
              <a:ext cx="78739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</a:rPr>
                <a:t>Inflow</a:t>
              </a:r>
              <a:endParaRPr lang="en-US" altLang="en-US" sz="2400" b="0">
                <a:solidFill>
                  <a:srgbClr val="FF0000"/>
                </a:solidFill>
              </a:endParaRPr>
            </a:p>
          </p:txBody>
        </p:sp>
        <p:sp>
          <p:nvSpPr>
            <p:cNvPr id="9" name="Text Box 8">
              <a:extLst>
                <a:ext uri="{FF2B5EF4-FFF2-40B4-BE49-F238E27FC236}">
                  <a16:creationId xmlns:a16="http://schemas.microsoft.com/office/drawing/2014/main" id="{9A0D15BE-E6E3-5545-BF22-DE01F5081B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62216" y="1240455"/>
              <a:ext cx="96693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</a:rPr>
                <a:t>Outflow</a:t>
              </a:r>
              <a:endParaRPr lang="en-US" altLang="en-US" sz="2400" b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18F2C7E-1AA3-7C4D-AC31-7C369539F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2560" y="1590040"/>
              <a:ext cx="488950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3600" b="0">
                  <a:solidFill>
                    <a:srgbClr val="0000CC"/>
                  </a:solidFill>
                </a:rPr>
                <a:t>X</a:t>
              </a:r>
            </a:p>
          </p:txBody>
        </p:sp>
        <p:sp>
          <p:nvSpPr>
            <p:cNvPr id="11" name="Text Box 10">
              <a:extLst>
                <a:ext uri="{FF2B5EF4-FFF2-40B4-BE49-F238E27FC236}">
                  <a16:creationId xmlns:a16="http://schemas.microsoft.com/office/drawing/2014/main" id="{AA4D5D02-2C9C-904F-A6AC-C84B1D544B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6579" y="2312488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0" i="1">
                  <a:solidFill>
                    <a:srgbClr val="FF0000"/>
                  </a:solidFill>
                </a:rPr>
                <a:t>E</a:t>
              </a:r>
            </a:p>
          </p:txBody>
        </p:sp>
        <p:sp>
          <p:nvSpPr>
            <p:cNvPr id="12" name="Line 12">
              <a:extLst>
                <a:ext uri="{FF2B5EF4-FFF2-40B4-BE49-F238E27FC236}">
                  <a16:creationId xmlns:a16="http://schemas.microsoft.com/office/drawing/2014/main" id="{1C7A0B6E-B07F-8C4F-A364-4F53A350B5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102257" y="2152517"/>
              <a:ext cx="5611" cy="80502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 Box 14">
              <a:extLst>
                <a:ext uri="{FF2B5EF4-FFF2-40B4-BE49-F238E27FC236}">
                  <a16:creationId xmlns:a16="http://schemas.microsoft.com/office/drawing/2014/main" id="{22316A40-8D18-854A-AC0A-7BE2F20386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8360" y="2961640"/>
              <a:ext cx="127476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</a:rPr>
                <a:t>Deposition</a:t>
              </a:r>
            </a:p>
          </p:txBody>
        </p:sp>
        <p:sp>
          <p:nvSpPr>
            <p:cNvPr id="14" name="Text Box 16">
              <a:extLst>
                <a:ext uri="{FF2B5EF4-FFF2-40B4-BE49-F238E27FC236}">
                  <a16:creationId xmlns:a16="http://schemas.microsoft.com/office/drawing/2014/main" id="{C776D988-3566-7F4D-84F5-C549DD2787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4073" y="2303733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0" i="1">
                  <a:solidFill>
                    <a:srgbClr val="FF0000"/>
                  </a:solidFill>
                </a:rPr>
                <a:t>D</a:t>
              </a:r>
            </a:p>
          </p:txBody>
        </p:sp>
        <p:sp>
          <p:nvSpPr>
            <p:cNvPr id="15" name="Text Box 17">
              <a:extLst>
                <a:ext uri="{FF2B5EF4-FFF2-40B4-BE49-F238E27FC236}">
                  <a16:creationId xmlns:a16="http://schemas.microsoft.com/office/drawing/2014/main" id="{3D99EFC6-B5FE-DD4B-A94B-F5351489FF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0928" y="482284"/>
              <a:ext cx="1262063" cy="646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</a:rPr>
                <a:t>Chemical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</a:rPr>
                <a:t>production</a:t>
              </a:r>
            </a:p>
          </p:txBody>
        </p:sp>
        <p:sp>
          <p:nvSpPr>
            <p:cNvPr id="16" name="Text Box 18">
              <a:extLst>
                <a:ext uri="{FF2B5EF4-FFF2-40B4-BE49-F238E27FC236}">
                  <a16:creationId xmlns:a16="http://schemas.microsoft.com/office/drawing/2014/main" id="{D49D57B4-A972-2344-939E-BA02E5626E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5193" y="1016310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0" i="1">
                  <a:solidFill>
                    <a:srgbClr val="FF0000"/>
                  </a:solidFill>
                </a:rPr>
                <a:t>P</a:t>
              </a:r>
            </a:p>
          </p:txBody>
        </p:sp>
        <p:sp>
          <p:nvSpPr>
            <p:cNvPr id="17" name="Text Box 20">
              <a:extLst>
                <a:ext uri="{FF2B5EF4-FFF2-40B4-BE49-F238E27FC236}">
                  <a16:creationId xmlns:a16="http://schemas.microsoft.com/office/drawing/2014/main" id="{B3D4E869-AC36-0148-907C-02397CDABD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83905" y="1010935"/>
              <a:ext cx="35618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0" i="1">
                  <a:solidFill>
                    <a:srgbClr val="FF0000"/>
                  </a:solidFill>
                </a:rPr>
                <a:t>L</a:t>
              </a:r>
            </a:p>
          </p:txBody>
        </p:sp>
        <p:sp>
          <p:nvSpPr>
            <p:cNvPr id="18" name="Text Box 21">
              <a:extLst>
                <a:ext uri="{FF2B5EF4-FFF2-40B4-BE49-F238E27FC236}">
                  <a16:creationId xmlns:a16="http://schemas.microsoft.com/office/drawing/2014/main" id="{F1A65ECC-F164-8340-9B4B-DAD264AE46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2198" y="482284"/>
              <a:ext cx="1146175" cy="646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</a:rPr>
                <a:t>Chemical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</a:rPr>
                <a:t>loss</a:t>
              </a:r>
            </a:p>
          </p:txBody>
        </p:sp>
        <p:sp>
          <p:nvSpPr>
            <p:cNvPr id="19" name="TextBox 45">
              <a:extLst>
                <a:ext uri="{FF2B5EF4-FFF2-40B4-BE49-F238E27FC236}">
                  <a16:creationId xmlns:a16="http://schemas.microsoft.com/office/drawing/2014/main" id="{CD029714-F045-2344-9C9E-FD727C7F05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9930" y="2962196"/>
              <a:ext cx="112082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Emission</a:t>
              </a:r>
            </a:p>
          </p:txBody>
        </p:sp>
        <p:sp>
          <p:nvSpPr>
            <p:cNvPr id="20" name="Line 12">
              <a:extLst>
                <a:ext uri="{FF2B5EF4-FFF2-40B4-BE49-F238E27FC236}">
                  <a16:creationId xmlns:a16="http://schemas.microsoft.com/office/drawing/2014/main" id="{C8147AA5-A68E-CE44-82AB-89B5236325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61510" y="1128509"/>
              <a:ext cx="557166" cy="57361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12">
              <a:extLst>
                <a:ext uri="{FF2B5EF4-FFF2-40B4-BE49-F238E27FC236}">
                  <a16:creationId xmlns:a16="http://schemas.microsoft.com/office/drawing/2014/main" id="{0395C334-E8A7-EE40-A498-3DE7415600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51895" y="1128396"/>
              <a:ext cx="618230" cy="61182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2">
              <a:extLst>
                <a:ext uri="{FF2B5EF4-FFF2-40B4-BE49-F238E27FC236}">
                  <a16:creationId xmlns:a16="http://schemas.microsoft.com/office/drawing/2014/main" id="{F389ED8D-EAC0-924D-926C-22B8B83FF3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35878" y="2166779"/>
              <a:ext cx="5611" cy="80502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Rectangle 49">
              <a:extLst>
                <a:ext uri="{FF2B5EF4-FFF2-40B4-BE49-F238E27FC236}">
                  <a16:creationId xmlns:a16="http://schemas.microsoft.com/office/drawing/2014/main" id="{625B5DAC-3DC9-F14B-A3D0-1CF4F018ED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1096" y="1702120"/>
              <a:ext cx="8732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b="0" i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lang="en-US" altLang="en-US" sz="2400" b="0" i="1" baseline="-250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</a:t>
              </a:r>
              <a:endParaRPr lang="en-US" altLang="en-US" sz="2400" b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ctangle 50">
              <a:extLst>
                <a:ext uri="{FF2B5EF4-FFF2-40B4-BE49-F238E27FC236}">
                  <a16:creationId xmlns:a16="http://schemas.microsoft.com/office/drawing/2014/main" id="{BEF971E4-A760-6E4A-B56D-61643CEEA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9564" y="1727474"/>
              <a:ext cx="53091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b="0" i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lang="en-US" altLang="en-US" sz="2400" b="0" i="1" baseline="-250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</a:t>
              </a:r>
              <a:endParaRPr lang="en-US" altLang="en-US" sz="2400" b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">
            <a:extLst>
              <a:ext uri="{FF2B5EF4-FFF2-40B4-BE49-F238E27FC236}">
                <a16:creationId xmlns:a16="http://schemas.microsoft.com/office/drawing/2014/main" id="{2C78D792-4D2E-2E4B-A888-52D1F14394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6746" y="987722"/>
            <a:ext cx="4198585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 dirty="0">
                <a:solidFill>
                  <a:schemeClr val="tx1"/>
                </a:solidFill>
              </a:rPr>
              <a:t>One-box atmospheric chemistry model: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E9E1F5-BEC6-334E-820E-0A4891E18EC5}"/>
              </a:ext>
            </a:extLst>
          </p:cNvPr>
          <p:cNvSpPr txBox="1"/>
          <p:nvPr/>
        </p:nvSpPr>
        <p:spPr>
          <a:xfrm>
            <a:off x="5895415" y="1315805"/>
            <a:ext cx="3177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∑Sources = F</a:t>
            </a:r>
            <a:r>
              <a:rPr lang="en-US" baseline="-25000" dirty="0"/>
              <a:t>in</a:t>
            </a:r>
            <a:r>
              <a:rPr lang="en-US" dirty="0"/>
              <a:t> + E + P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FF2B36-F901-4047-A3F9-953E4B92354F}"/>
              </a:ext>
            </a:extLst>
          </p:cNvPr>
          <p:cNvSpPr txBox="1"/>
          <p:nvPr/>
        </p:nvSpPr>
        <p:spPr>
          <a:xfrm>
            <a:off x="5895415" y="1775583"/>
            <a:ext cx="3177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∑Sinks      = </a:t>
            </a:r>
            <a:r>
              <a:rPr lang="en-US" dirty="0" err="1"/>
              <a:t>F</a:t>
            </a:r>
            <a:r>
              <a:rPr lang="en-US" baseline="-25000" dirty="0" err="1"/>
              <a:t>out</a:t>
            </a:r>
            <a:r>
              <a:rPr lang="en-US" dirty="0"/>
              <a:t> + D + L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E43C05-8732-4142-990E-6CF2BE89B0FE}"/>
              </a:ext>
            </a:extLst>
          </p:cNvPr>
          <p:cNvSpPr txBox="1"/>
          <p:nvPr/>
        </p:nvSpPr>
        <p:spPr>
          <a:xfrm>
            <a:off x="5121620" y="3223981"/>
            <a:ext cx="42262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C: concentration of X (ppm, ppt)</a:t>
            </a:r>
          </a:p>
          <a:p>
            <a:r>
              <a:rPr lang="en-US" dirty="0"/>
              <a:t>m: total mass of X in the box (kg, </a:t>
            </a:r>
            <a:r>
              <a:rPr lang="en-US" dirty="0" err="1"/>
              <a:t>Tg</a:t>
            </a:r>
            <a:r>
              <a:rPr lang="en-US" dirty="0"/>
              <a:t>, </a:t>
            </a:r>
            <a:r>
              <a:rPr lang="en-US" dirty="0" err="1"/>
              <a:t>Pg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Source and sink terms are rates:</a:t>
            </a:r>
          </a:p>
          <a:p>
            <a:r>
              <a:rPr lang="en-US" dirty="0"/>
              <a:t>mass/time (e.g., </a:t>
            </a:r>
            <a:r>
              <a:rPr lang="en-US" dirty="0" err="1"/>
              <a:t>Pg</a:t>
            </a:r>
            <a:r>
              <a:rPr lang="en-US" dirty="0"/>
              <a:t>/year)</a:t>
            </a:r>
          </a:p>
          <a:p>
            <a:r>
              <a:rPr lang="en-US" dirty="0"/>
              <a:t>concentration/time (e.g., ppm/year)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978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D1211-95E3-874A-BC79-3D82FE6D008A}"/>
              </a:ext>
            </a:extLst>
          </p:cNvPr>
          <p:cNvSpPr txBox="1">
            <a:spLocks/>
          </p:cNvSpPr>
          <p:nvPr/>
        </p:nvSpPr>
        <p:spPr>
          <a:xfrm>
            <a:off x="1424929" y="239010"/>
            <a:ext cx="6065242" cy="9941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EAS2655 – Week 11</a:t>
            </a:r>
          </a:p>
        </p:txBody>
      </p:sp>
      <p:grpSp>
        <p:nvGrpSpPr>
          <p:cNvPr id="3" name="Group 29">
            <a:extLst>
              <a:ext uri="{FF2B5EF4-FFF2-40B4-BE49-F238E27FC236}">
                <a16:creationId xmlns:a16="http://schemas.microsoft.com/office/drawing/2014/main" id="{8B49CD88-D7DB-114E-8460-F739624FF81F}"/>
              </a:ext>
            </a:extLst>
          </p:cNvPr>
          <p:cNvGrpSpPr>
            <a:grpSpLocks/>
          </p:cNvGrpSpPr>
          <p:nvPr/>
        </p:nvGrpSpPr>
        <p:grpSpPr bwMode="auto">
          <a:xfrm>
            <a:off x="265046" y="1482682"/>
            <a:ext cx="5627688" cy="2649538"/>
            <a:chOff x="1400990" y="442601"/>
            <a:chExt cx="5628157" cy="288892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2B8FC0-3AC9-304B-BA49-BC8784C4EA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15390" y="442601"/>
              <a:ext cx="3714570" cy="25190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 b="0">
                <a:solidFill>
                  <a:schemeClr val="tx1"/>
                </a:solidFill>
              </a:endParaRPr>
            </a:p>
          </p:txBody>
        </p:sp>
        <p:sp>
          <p:nvSpPr>
            <p:cNvPr id="5" name="Line 4">
              <a:extLst>
                <a:ext uri="{FF2B5EF4-FFF2-40B4-BE49-F238E27FC236}">
                  <a16:creationId xmlns:a16="http://schemas.microsoft.com/office/drawing/2014/main" id="{22CC6041-648E-744C-BF96-F3A42CD565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5390" y="2961640"/>
              <a:ext cx="371457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5">
              <a:extLst>
                <a:ext uri="{FF2B5EF4-FFF2-40B4-BE49-F238E27FC236}">
                  <a16:creationId xmlns:a16="http://schemas.microsoft.com/office/drawing/2014/main" id="{B72F91CA-660B-1548-93B7-8D6318E8F3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0990" y="1727474"/>
              <a:ext cx="914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6">
              <a:extLst>
                <a:ext uri="{FF2B5EF4-FFF2-40B4-BE49-F238E27FC236}">
                  <a16:creationId xmlns:a16="http://schemas.microsoft.com/office/drawing/2014/main" id="{01BF36C8-F024-134E-9671-A81B60C052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29960" y="1727474"/>
              <a:ext cx="914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7">
              <a:extLst>
                <a:ext uri="{FF2B5EF4-FFF2-40B4-BE49-F238E27FC236}">
                  <a16:creationId xmlns:a16="http://schemas.microsoft.com/office/drawing/2014/main" id="{CB509565-0B24-9040-B2F2-7671C1049B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4568" y="1287958"/>
              <a:ext cx="78739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</a:rPr>
                <a:t>Inflow</a:t>
              </a:r>
              <a:endParaRPr lang="en-US" altLang="en-US" sz="2400" b="0">
                <a:solidFill>
                  <a:srgbClr val="FF0000"/>
                </a:solidFill>
              </a:endParaRPr>
            </a:p>
          </p:txBody>
        </p:sp>
        <p:sp>
          <p:nvSpPr>
            <p:cNvPr id="9" name="Text Box 8">
              <a:extLst>
                <a:ext uri="{FF2B5EF4-FFF2-40B4-BE49-F238E27FC236}">
                  <a16:creationId xmlns:a16="http://schemas.microsoft.com/office/drawing/2014/main" id="{9A0D15BE-E6E3-5545-BF22-DE01F5081B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62216" y="1240455"/>
              <a:ext cx="96693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</a:rPr>
                <a:t>Outflow</a:t>
              </a:r>
              <a:endParaRPr lang="en-US" altLang="en-US" sz="2400" b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18F2C7E-1AA3-7C4D-AC31-7C369539F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2560" y="1590040"/>
              <a:ext cx="488950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3600" b="0">
                  <a:solidFill>
                    <a:srgbClr val="0000CC"/>
                  </a:solidFill>
                </a:rPr>
                <a:t>X</a:t>
              </a:r>
            </a:p>
          </p:txBody>
        </p:sp>
        <p:sp>
          <p:nvSpPr>
            <p:cNvPr id="11" name="Text Box 10">
              <a:extLst>
                <a:ext uri="{FF2B5EF4-FFF2-40B4-BE49-F238E27FC236}">
                  <a16:creationId xmlns:a16="http://schemas.microsoft.com/office/drawing/2014/main" id="{AA4D5D02-2C9C-904F-A6AC-C84B1D544B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6579" y="2312488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0" i="1">
                  <a:solidFill>
                    <a:srgbClr val="FF0000"/>
                  </a:solidFill>
                </a:rPr>
                <a:t>E</a:t>
              </a:r>
            </a:p>
          </p:txBody>
        </p:sp>
        <p:sp>
          <p:nvSpPr>
            <p:cNvPr id="12" name="Line 12">
              <a:extLst>
                <a:ext uri="{FF2B5EF4-FFF2-40B4-BE49-F238E27FC236}">
                  <a16:creationId xmlns:a16="http://schemas.microsoft.com/office/drawing/2014/main" id="{1C7A0B6E-B07F-8C4F-A364-4F53A350B5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102257" y="2152517"/>
              <a:ext cx="5611" cy="80502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 Box 14">
              <a:extLst>
                <a:ext uri="{FF2B5EF4-FFF2-40B4-BE49-F238E27FC236}">
                  <a16:creationId xmlns:a16="http://schemas.microsoft.com/office/drawing/2014/main" id="{22316A40-8D18-854A-AC0A-7BE2F20386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8360" y="2961640"/>
              <a:ext cx="1274763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</a:rPr>
                <a:t>Deposition</a:t>
              </a:r>
            </a:p>
          </p:txBody>
        </p:sp>
        <p:sp>
          <p:nvSpPr>
            <p:cNvPr id="14" name="Text Box 16">
              <a:extLst>
                <a:ext uri="{FF2B5EF4-FFF2-40B4-BE49-F238E27FC236}">
                  <a16:creationId xmlns:a16="http://schemas.microsoft.com/office/drawing/2014/main" id="{C776D988-3566-7F4D-84F5-C549DD2787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4073" y="2303733"/>
              <a:ext cx="4074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0" i="1">
                  <a:solidFill>
                    <a:srgbClr val="FF0000"/>
                  </a:solidFill>
                </a:rPr>
                <a:t>D</a:t>
              </a:r>
            </a:p>
          </p:txBody>
        </p:sp>
        <p:sp>
          <p:nvSpPr>
            <p:cNvPr id="15" name="Text Box 17">
              <a:extLst>
                <a:ext uri="{FF2B5EF4-FFF2-40B4-BE49-F238E27FC236}">
                  <a16:creationId xmlns:a16="http://schemas.microsoft.com/office/drawing/2014/main" id="{3D99EFC6-B5FE-DD4B-A94B-F5351489FF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0928" y="482284"/>
              <a:ext cx="1262063" cy="646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</a:rPr>
                <a:t>Chemical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</a:rPr>
                <a:t>production</a:t>
              </a:r>
            </a:p>
          </p:txBody>
        </p:sp>
        <p:sp>
          <p:nvSpPr>
            <p:cNvPr id="16" name="Text Box 18">
              <a:extLst>
                <a:ext uri="{FF2B5EF4-FFF2-40B4-BE49-F238E27FC236}">
                  <a16:creationId xmlns:a16="http://schemas.microsoft.com/office/drawing/2014/main" id="{D49D57B4-A972-2344-939E-BA02E5626E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5193" y="1016310"/>
              <a:ext cx="389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0" i="1">
                  <a:solidFill>
                    <a:srgbClr val="FF0000"/>
                  </a:solidFill>
                </a:rPr>
                <a:t>P</a:t>
              </a:r>
            </a:p>
          </p:txBody>
        </p:sp>
        <p:sp>
          <p:nvSpPr>
            <p:cNvPr id="17" name="Text Box 20">
              <a:extLst>
                <a:ext uri="{FF2B5EF4-FFF2-40B4-BE49-F238E27FC236}">
                  <a16:creationId xmlns:a16="http://schemas.microsoft.com/office/drawing/2014/main" id="{B3D4E869-AC36-0148-907C-02397CDABD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83905" y="1010935"/>
              <a:ext cx="35618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0" i="1">
                  <a:solidFill>
                    <a:srgbClr val="FF0000"/>
                  </a:solidFill>
                </a:rPr>
                <a:t>L</a:t>
              </a:r>
            </a:p>
          </p:txBody>
        </p:sp>
        <p:sp>
          <p:nvSpPr>
            <p:cNvPr id="18" name="Text Box 21">
              <a:extLst>
                <a:ext uri="{FF2B5EF4-FFF2-40B4-BE49-F238E27FC236}">
                  <a16:creationId xmlns:a16="http://schemas.microsoft.com/office/drawing/2014/main" id="{F1A65ECC-F164-8340-9B4B-DAD264AE46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2198" y="482284"/>
              <a:ext cx="1146175" cy="646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</a:rPr>
                <a:t>Chemical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</a:rPr>
                <a:t>loss</a:t>
              </a:r>
            </a:p>
          </p:txBody>
        </p:sp>
        <p:sp>
          <p:nvSpPr>
            <p:cNvPr id="19" name="TextBox 45">
              <a:extLst>
                <a:ext uri="{FF2B5EF4-FFF2-40B4-BE49-F238E27FC236}">
                  <a16:creationId xmlns:a16="http://schemas.microsoft.com/office/drawing/2014/main" id="{CD029714-F045-2344-9C9E-FD727C7F05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9930" y="2962196"/>
              <a:ext cx="112082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b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Emission</a:t>
              </a:r>
            </a:p>
          </p:txBody>
        </p:sp>
        <p:sp>
          <p:nvSpPr>
            <p:cNvPr id="20" name="Line 12">
              <a:extLst>
                <a:ext uri="{FF2B5EF4-FFF2-40B4-BE49-F238E27FC236}">
                  <a16:creationId xmlns:a16="http://schemas.microsoft.com/office/drawing/2014/main" id="{C8147AA5-A68E-CE44-82AB-89B5236325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61510" y="1128509"/>
              <a:ext cx="557166" cy="57361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12">
              <a:extLst>
                <a:ext uri="{FF2B5EF4-FFF2-40B4-BE49-F238E27FC236}">
                  <a16:creationId xmlns:a16="http://schemas.microsoft.com/office/drawing/2014/main" id="{0395C334-E8A7-EE40-A498-3DE7415600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51895" y="1128396"/>
              <a:ext cx="618230" cy="61182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2">
              <a:extLst>
                <a:ext uri="{FF2B5EF4-FFF2-40B4-BE49-F238E27FC236}">
                  <a16:creationId xmlns:a16="http://schemas.microsoft.com/office/drawing/2014/main" id="{F389ED8D-EAC0-924D-926C-22B8B83FF3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35878" y="2166779"/>
              <a:ext cx="5611" cy="80502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Rectangle 49">
              <a:extLst>
                <a:ext uri="{FF2B5EF4-FFF2-40B4-BE49-F238E27FC236}">
                  <a16:creationId xmlns:a16="http://schemas.microsoft.com/office/drawing/2014/main" id="{625B5DAC-3DC9-F14B-A3D0-1CF4F018ED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1096" y="1702120"/>
              <a:ext cx="8732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b="0" i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lang="en-US" altLang="en-US" sz="2400" b="0" i="1" baseline="-250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</a:t>
              </a:r>
              <a:endParaRPr lang="en-US" altLang="en-US" sz="2400" b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ctangle 50">
              <a:extLst>
                <a:ext uri="{FF2B5EF4-FFF2-40B4-BE49-F238E27FC236}">
                  <a16:creationId xmlns:a16="http://schemas.microsoft.com/office/drawing/2014/main" id="{BEF971E4-A760-6E4A-B56D-61643CEEA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9564" y="1727474"/>
              <a:ext cx="53091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accent2"/>
                  </a:solidFill>
                  <a:latin typeface="Helvetica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b="0" i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lang="en-US" altLang="en-US" sz="2400" b="0" i="1" baseline="-250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</a:t>
              </a:r>
              <a:endParaRPr lang="en-US" altLang="en-US" sz="2400" b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29" name="Object 23">
            <a:extLst>
              <a:ext uri="{FF2B5EF4-FFF2-40B4-BE49-F238E27FC236}">
                <a16:creationId xmlns:a16="http://schemas.microsoft.com/office/drawing/2014/main" id="{C7309667-F024-EC43-B9BF-D304E495FB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8679509"/>
              </p:ext>
            </p:extLst>
          </p:nvPr>
        </p:nvGraphicFramePr>
        <p:xfrm>
          <a:off x="5462546" y="551864"/>
          <a:ext cx="3376654" cy="991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413000" imgH="660400" progId="Equation.DSMT4">
                  <p:embed/>
                </p:oleObj>
              </mc:Choice>
              <mc:Fallback>
                <p:oleObj name="Equation" r:id="rId2" imgW="2413000" imgH="660400" progId="Equation.DSMT4">
                  <p:embed/>
                  <p:pic>
                    <p:nvPicPr>
                      <p:cNvPr id="7172" name="Object 23">
                        <a:extLst>
                          <a:ext uri="{FF2B5EF4-FFF2-40B4-BE49-F238E27FC236}">
                            <a16:creationId xmlns:a16="http://schemas.microsoft.com/office/drawing/2014/main" id="{305E4A1A-B3A8-484B-9A4D-84889610C07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2546" y="551864"/>
                        <a:ext cx="3376654" cy="991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">
            <a:extLst>
              <a:ext uri="{FF2B5EF4-FFF2-40B4-BE49-F238E27FC236}">
                <a16:creationId xmlns:a16="http://schemas.microsoft.com/office/drawing/2014/main" id="{E5529409-D434-A146-B10B-7B73FA43EA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4942" y="987722"/>
            <a:ext cx="4198585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 dirty="0">
                <a:solidFill>
                  <a:schemeClr val="tx1"/>
                </a:solidFill>
              </a:rPr>
              <a:t>One-box atmospheric chemistry model:</a:t>
            </a:r>
          </a:p>
        </p:txBody>
      </p:sp>
      <p:graphicFrame>
        <p:nvGraphicFramePr>
          <p:cNvPr id="31" name="Object 1">
            <a:extLst>
              <a:ext uri="{FF2B5EF4-FFF2-40B4-BE49-F238E27FC236}">
                <a16:creationId xmlns:a16="http://schemas.microsoft.com/office/drawing/2014/main" id="{4A902E17-838A-3E4E-8790-CFB73E2F74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4148581"/>
              </p:ext>
            </p:extLst>
          </p:nvPr>
        </p:nvGraphicFramePr>
        <p:xfrm>
          <a:off x="5550195" y="1602198"/>
          <a:ext cx="3251161" cy="5275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25700" imgH="393700" progId="Equation.DSMT4">
                  <p:embed/>
                </p:oleObj>
              </mc:Choice>
              <mc:Fallback>
                <p:oleObj name="Equation" r:id="rId4" imgW="2425700" imgH="393700" progId="Equation.DSMT4">
                  <p:embed/>
                  <p:pic>
                    <p:nvPicPr>
                      <p:cNvPr id="7179" name="Object 1">
                        <a:extLst>
                          <a:ext uri="{FF2B5EF4-FFF2-40B4-BE49-F238E27FC236}">
                            <a16:creationId xmlns:a16="http://schemas.microsoft.com/office/drawing/2014/main" id="{2BA69C7A-5E2B-455E-BCB8-3E14ABCA173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0195" y="1602198"/>
                        <a:ext cx="3251161" cy="5275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2919D49-A114-B146-8AC8-954B9F36E225}"/>
                  </a:ext>
                </a:extLst>
              </p:cNvPr>
              <p:cNvSpPr txBox="1"/>
              <p:nvPr/>
            </p:nvSpPr>
            <p:spPr>
              <a:xfrm>
                <a:off x="5382835" y="3110980"/>
                <a:ext cx="3251161" cy="14657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Fraction of X removed during one time step 𝚫t: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2919D49-A114-B146-8AC8-954B9F36E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2835" y="3110980"/>
                <a:ext cx="3251161" cy="1465786"/>
              </a:xfrm>
              <a:prstGeom prst="rect">
                <a:avLst/>
              </a:prstGeom>
              <a:blipFill>
                <a:blip r:embed="rId7"/>
                <a:stretch>
                  <a:fillRect l="-1167" t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615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D1211-95E3-874A-BC79-3D82FE6D008A}"/>
              </a:ext>
            </a:extLst>
          </p:cNvPr>
          <p:cNvSpPr txBox="1">
            <a:spLocks/>
          </p:cNvSpPr>
          <p:nvPr/>
        </p:nvSpPr>
        <p:spPr>
          <a:xfrm>
            <a:off x="1424929" y="239010"/>
            <a:ext cx="6065242" cy="9941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EAS2655 – Week 11</a:t>
            </a:r>
          </a:p>
        </p:txBody>
      </p:sp>
      <p:sp>
        <p:nvSpPr>
          <p:cNvPr id="33" name="TextBox 2">
            <a:extLst>
              <a:ext uri="{FF2B5EF4-FFF2-40B4-BE49-F238E27FC236}">
                <a16:creationId xmlns:a16="http://schemas.microsoft.com/office/drawing/2014/main" id="{93335AE9-E02B-B947-9F22-DB8756178A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322" y="1048516"/>
            <a:ext cx="5206343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 dirty="0">
                <a:solidFill>
                  <a:schemeClr val="tx1"/>
                </a:solidFill>
              </a:rPr>
              <a:t>Change of the mass of X within one time step: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AED5B71-BB62-8842-80FC-C33C9DB5BFCF}"/>
                  </a:ext>
                </a:extLst>
              </p:cNvPr>
              <p:cNvSpPr txBox="1"/>
              <p:nvPr/>
            </p:nvSpPr>
            <p:spPr>
              <a:xfrm>
                <a:off x="1259386" y="1551637"/>
                <a:ext cx="606524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AED5B71-BB62-8842-80FC-C33C9DB5B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386" y="1551637"/>
                <a:ext cx="6065242" cy="276999"/>
              </a:xfrm>
              <a:prstGeom prst="rect">
                <a:avLst/>
              </a:prstGeom>
              <a:blipFill>
                <a:blip r:embed="rId2"/>
                <a:stretch>
                  <a:fillRect t="-4545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CA4BF29-3CEB-6449-B3AC-3DF55AB38137}"/>
                  </a:ext>
                </a:extLst>
              </p:cNvPr>
              <p:cNvSpPr txBox="1"/>
              <p:nvPr/>
            </p:nvSpPr>
            <p:spPr>
              <a:xfrm>
                <a:off x="1259386" y="2008591"/>
                <a:ext cx="606524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𝑖𝑛𝑝𝑢𝑡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)−(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CA4BF29-3CEB-6449-B3AC-3DF55AB38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386" y="2008591"/>
                <a:ext cx="6065242" cy="276999"/>
              </a:xfrm>
              <a:prstGeom prst="rect">
                <a:avLst/>
              </a:prstGeom>
              <a:blipFill>
                <a:blip r:embed="rId3"/>
                <a:stretch>
                  <a:fillRect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2">
            <a:extLst>
              <a:ext uri="{FF2B5EF4-FFF2-40B4-BE49-F238E27FC236}">
                <a16:creationId xmlns:a16="http://schemas.microsoft.com/office/drawing/2014/main" id="{50F4C723-1716-8B43-A3F8-9904611346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0614" y="2508546"/>
            <a:ext cx="5206343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 dirty="0">
                <a:solidFill>
                  <a:schemeClr val="tx1"/>
                </a:solidFill>
              </a:rPr>
              <a:t>Differential equation form: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D2C3D0F-8AEB-BF49-AEE7-1D39D0ECB0F8}"/>
                  </a:ext>
                </a:extLst>
              </p:cNvPr>
              <p:cNvSpPr txBox="1"/>
              <p:nvPr/>
            </p:nvSpPr>
            <p:spPr>
              <a:xfrm>
                <a:off x="1259386" y="2919334"/>
                <a:ext cx="6065242" cy="542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𝑑𝑚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𝑖𝑛𝑝𝑢𝑡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)−(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D2C3D0F-8AEB-BF49-AEE7-1D39D0ECB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386" y="2919334"/>
                <a:ext cx="6065242" cy="542456"/>
              </a:xfrm>
              <a:prstGeom prst="rect">
                <a:avLst/>
              </a:prstGeom>
              <a:blipFill>
                <a:blip r:embed="rId4"/>
                <a:stretch>
                  <a:fillRect t="-2273"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2">
            <a:extLst>
              <a:ext uri="{FF2B5EF4-FFF2-40B4-BE49-F238E27FC236}">
                <a16:creationId xmlns:a16="http://schemas.microsoft.com/office/drawing/2014/main" id="{F149CEB6-B4A7-0449-8B37-B207176433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3480" y="3643524"/>
            <a:ext cx="6065242" cy="64633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 dirty="0">
                <a:solidFill>
                  <a:schemeClr val="tx1"/>
                </a:solidFill>
              </a:rPr>
              <a:t>There is only one independent variable (t), so it is an ordinary differential equation (ODE).</a:t>
            </a:r>
          </a:p>
        </p:txBody>
      </p:sp>
    </p:spTree>
    <p:extLst>
      <p:ext uri="{BB962C8B-B14F-4D97-AF65-F5344CB8AC3E}">
        <p14:creationId xmlns:p14="http://schemas.microsoft.com/office/powerpoint/2010/main" val="1381037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D1211-95E3-874A-BC79-3D82FE6D008A}"/>
              </a:ext>
            </a:extLst>
          </p:cNvPr>
          <p:cNvSpPr txBox="1">
            <a:spLocks/>
          </p:cNvSpPr>
          <p:nvPr/>
        </p:nvSpPr>
        <p:spPr>
          <a:xfrm>
            <a:off x="1424929" y="239010"/>
            <a:ext cx="6065242" cy="9941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EAS2655 – Week 11</a:t>
            </a:r>
          </a:p>
        </p:txBody>
      </p:sp>
      <p:sp>
        <p:nvSpPr>
          <p:cNvPr id="30" name="TextBox 2">
            <a:extLst>
              <a:ext uri="{FF2B5EF4-FFF2-40B4-BE49-F238E27FC236}">
                <a16:creationId xmlns:a16="http://schemas.microsoft.com/office/drawing/2014/main" id="{E5529409-D434-A146-B10B-7B73FA43EA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4942" y="987722"/>
            <a:ext cx="7451079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accent2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accent2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accent2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accent2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0" dirty="0">
                <a:solidFill>
                  <a:schemeClr val="tx1"/>
                </a:solidFill>
              </a:rPr>
              <a:t>Special case 1: no source, constant loss L, initial mass </a:t>
            </a:r>
            <a:r>
              <a:rPr lang="en-US" altLang="en-US" sz="1800" b="0" i="1" dirty="0">
                <a:solidFill>
                  <a:schemeClr val="tx1"/>
                </a:solidFill>
              </a:rPr>
              <a:t>m</a:t>
            </a:r>
            <a:r>
              <a:rPr lang="en-US" altLang="en-US" sz="1800" b="0" baseline="-25000" dirty="0">
                <a:solidFill>
                  <a:schemeClr val="tx1"/>
                </a:solidFill>
              </a:rPr>
              <a:t>0</a:t>
            </a:r>
            <a:r>
              <a:rPr lang="en-US" altLang="en-US" sz="1800" b="0" dirty="0">
                <a:solidFill>
                  <a:schemeClr val="tx1"/>
                </a:solidFill>
              </a:rPr>
              <a:t>, initial time 0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E9D50EA-4740-1C4D-82E5-72D63AD87B64}"/>
              </a:ext>
            </a:extLst>
          </p:cNvPr>
          <p:cNvCxnSpPr/>
          <p:nvPr/>
        </p:nvCxnSpPr>
        <p:spPr>
          <a:xfrm>
            <a:off x="1572322" y="2180122"/>
            <a:ext cx="0" cy="2141034"/>
          </a:xfrm>
          <a:prstGeom prst="line">
            <a:avLst/>
          </a:prstGeom>
          <a:ln>
            <a:head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EE57277-15EE-A74D-B0A1-7D33765E03CC}"/>
              </a:ext>
            </a:extLst>
          </p:cNvPr>
          <p:cNvCxnSpPr>
            <a:cxnSpLocks/>
          </p:cNvCxnSpPr>
          <p:nvPr/>
        </p:nvCxnSpPr>
        <p:spPr>
          <a:xfrm flipH="1">
            <a:off x="1234069" y="4005205"/>
            <a:ext cx="3126058" cy="0"/>
          </a:xfrm>
          <a:prstGeom prst="line">
            <a:avLst/>
          </a:prstGeom>
          <a:ln>
            <a:head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1395E82-8E33-E249-9B76-E1A2E7A76A41}"/>
              </a:ext>
            </a:extLst>
          </p:cNvPr>
          <p:cNvSpPr txBox="1"/>
          <p:nvPr/>
        </p:nvSpPr>
        <p:spPr>
          <a:xfrm>
            <a:off x="1158769" y="2389777"/>
            <a:ext cx="532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</a:t>
            </a:r>
            <a:r>
              <a:rPr lang="en-US" baseline="-25000" dirty="0"/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D58A35-6055-F440-B0B8-77BFCEAE65F3}"/>
              </a:ext>
            </a:extLst>
          </p:cNvPr>
          <p:cNvSpPr txBox="1"/>
          <p:nvPr/>
        </p:nvSpPr>
        <p:spPr>
          <a:xfrm>
            <a:off x="4027220" y="3997708"/>
            <a:ext cx="532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</a:t>
            </a:r>
            <a:endParaRPr lang="en-US" i="1" baseline="-25000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3477E70-1714-FE4A-8630-12C4A37E455E}"/>
              </a:ext>
            </a:extLst>
          </p:cNvPr>
          <p:cNvCxnSpPr/>
          <p:nvPr/>
        </p:nvCxnSpPr>
        <p:spPr>
          <a:xfrm>
            <a:off x="1572322" y="2549454"/>
            <a:ext cx="1877888" cy="1455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7CF7254-4C55-454E-9AA4-CA6862A32210}"/>
              </a:ext>
            </a:extLst>
          </p:cNvPr>
          <p:cNvSpPr txBox="1"/>
          <p:nvPr/>
        </p:nvSpPr>
        <p:spPr>
          <a:xfrm>
            <a:off x="1572322" y="1915618"/>
            <a:ext cx="532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054934B-A5B2-1640-A13D-F17D18E49768}"/>
                  </a:ext>
                </a:extLst>
              </p:cNvPr>
              <p:cNvSpPr txBox="1"/>
              <p:nvPr/>
            </p:nvSpPr>
            <p:spPr>
              <a:xfrm>
                <a:off x="2550948" y="1453323"/>
                <a:ext cx="986552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𝑑𝑚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054934B-A5B2-1640-A13D-F17D18E497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0948" y="1453323"/>
                <a:ext cx="986552" cy="525913"/>
              </a:xfrm>
              <a:prstGeom prst="rect">
                <a:avLst/>
              </a:prstGeom>
              <a:blipFill>
                <a:blip r:embed="rId2"/>
                <a:stretch>
                  <a:fillRect l="-5063" t="-2381" r="-3797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ight Arrow 38">
            <a:extLst>
              <a:ext uri="{FF2B5EF4-FFF2-40B4-BE49-F238E27FC236}">
                <a16:creationId xmlns:a16="http://schemas.microsoft.com/office/drawing/2014/main" id="{1CD75744-F1AB-7E41-B2F1-A545A92FF67D}"/>
              </a:ext>
            </a:extLst>
          </p:cNvPr>
          <p:cNvSpPr/>
          <p:nvPr/>
        </p:nvSpPr>
        <p:spPr>
          <a:xfrm>
            <a:off x="3768512" y="1610458"/>
            <a:ext cx="807672" cy="2629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C723D36-6053-4B4D-BC18-0865EBA0DFE3}"/>
                  </a:ext>
                </a:extLst>
              </p:cNvPr>
              <p:cNvSpPr txBox="1"/>
              <p:nvPr/>
            </p:nvSpPr>
            <p:spPr>
              <a:xfrm>
                <a:off x="5035063" y="1596416"/>
                <a:ext cx="1639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C723D36-6053-4B4D-BC18-0865EBA0D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063" y="1596416"/>
                <a:ext cx="1639038" cy="276999"/>
              </a:xfrm>
              <a:prstGeom prst="rect">
                <a:avLst/>
              </a:prstGeom>
              <a:blipFill>
                <a:blip r:embed="rId3"/>
                <a:stretch>
                  <a:fillRect l="-1538" r="-230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B28AAAE-1C97-6C46-B935-2F4A595CA8A6}"/>
                  </a:ext>
                </a:extLst>
              </p:cNvPr>
              <p:cNvSpPr txBox="1"/>
              <p:nvPr/>
            </p:nvSpPr>
            <p:spPr>
              <a:xfrm>
                <a:off x="1910576" y="4111026"/>
                <a:ext cx="766300" cy="472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B28AAAE-1C97-6C46-B935-2F4A595CA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576" y="4111026"/>
                <a:ext cx="766300" cy="472565"/>
              </a:xfrm>
              <a:prstGeom prst="rect">
                <a:avLst/>
              </a:prstGeom>
              <a:blipFill>
                <a:blip r:embed="rId4"/>
                <a:stretch>
                  <a:fillRect l="-3279" r="-1639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BEE1548-02DA-744A-B192-4EE427D25873}"/>
                  </a:ext>
                </a:extLst>
              </p:cNvPr>
              <p:cNvSpPr txBox="1"/>
              <p:nvPr/>
            </p:nvSpPr>
            <p:spPr>
              <a:xfrm>
                <a:off x="5950250" y="2335467"/>
                <a:ext cx="766300" cy="472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BEE1548-02DA-744A-B192-4EE427D25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250" y="2335467"/>
                <a:ext cx="766300" cy="472565"/>
              </a:xfrm>
              <a:prstGeom prst="rect">
                <a:avLst/>
              </a:prstGeom>
              <a:blipFill>
                <a:blip r:embed="rId5"/>
                <a:stretch>
                  <a:fillRect l="-3279" r="-1639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DD6A5C0C-1F8F-6247-83A1-FA05EC22CC8F}"/>
              </a:ext>
            </a:extLst>
          </p:cNvPr>
          <p:cNvSpPr txBox="1"/>
          <p:nvPr/>
        </p:nvSpPr>
        <p:spPr>
          <a:xfrm>
            <a:off x="4879522" y="2389777"/>
            <a:ext cx="1366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Lifetime:</a:t>
            </a:r>
          </a:p>
        </p:txBody>
      </p:sp>
    </p:spTree>
    <p:extLst>
      <p:ext uri="{BB962C8B-B14F-4D97-AF65-F5344CB8AC3E}">
        <p14:creationId xmlns:p14="http://schemas.microsoft.com/office/powerpoint/2010/main" val="2816073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20781</TotalTime>
  <Words>1413</Words>
  <Application>Microsoft Macintosh PowerPoint</Application>
  <PresentationFormat>On-screen Show (16:9)</PresentationFormat>
  <Paragraphs>255</Paragraphs>
  <Slides>25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Helvetica</vt:lpstr>
      <vt:lpstr>Office Theme</vt:lpstr>
      <vt:lpstr>Equation</vt:lpstr>
      <vt:lpstr>EAS2655 – Week 11 </vt:lpstr>
      <vt:lpstr>EAS2655 – Week 11</vt:lpstr>
      <vt:lpstr>EAS2655 – Week 11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Nitrogen dioxide (NO2) has atmospheric lifetime ~ 1 day: strong gradients away from combustion source regions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EAS2655</dc:title>
  <dc:creator>Ito, Takamitsu</dc:creator>
  <cp:lastModifiedBy>Liu, Pengfei</cp:lastModifiedBy>
  <cp:revision>306</cp:revision>
  <dcterms:created xsi:type="dcterms:W3CDTF">2020-08-17T11:38:51Z</dcterms:created>
  <dcterms:modified xsi:type="dcterms:W3CDTF">2023-03-28T04:58:17Z</dcterms:modified>
</cp:coreProperties>
</file>